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4">
  <p:sldMasterIdLst>
    <p:sldMasterId id="2147483648" r:id="rId1"/>
  </p:sldMasterIdLst>
  <p:notesMasterIdLst>
    <p:notesMasterId r:id="rId11"/>
  </p:notesMasterIdLst>
  <p:sldIdLst>
    <p:sldId id="257" r:id="rId2"/>
    <p:sldId id="264" r:id="rId3"/>
    <p:sldId id="259" r:id="rId4"/>
    <p:sldId id="270" r:id="rId5"/>
    <p:sldId id="269" r:id="rId6"/>
    <p:sldId id="272" r:id="rId7"/>
    <p:sldId id="274" r:id="rId8"/>
    <p:sldId id="261" r:id="rId9"/>
    <p:sldId id="267" r:id="rId10"/>
  </p:sldIdLst>
  <p:sldSz cx="2952750" cy="5111750"/>
  <p:notesSz cx="2674938" cy="67437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5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205369" algn="l" rtl="0" fontAlgn="base">
      <a:spcBef>
        <a:spcPct val="0"/>
      </a:spcBef>
      <a:spcAft>
        <a:spcPct val="0"/>
      </a:spcAft>
      <a:defRPr sz="5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410736" algn="l" rtl="0" fontAlgn="base">
      <a:spcBef>
        <a:spcPct val="0"/>
      </a:spcBef>
      <a:spcAft>
        <a:spcPct val="0"/>
      </a:spcAft>
      <a:defRPr sz="5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616106" algn="l" rtl="0" fontAlgn="base">
      <a:spcBef>
        <a:spcPct val="0"/>
      </a:spcBef>
      <a:spcAft>
        <a:spcPct val="0"/>
      </a:spcAft>
      <a:defRPr sz="5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821473" algn="l" rtl="0" fontAlgn="base">
      <a:spcBef>
        <a:spcPct val="0"/>
      </a:spcBef>
      <a:spcAft>
        <a:spcPct val="0"/>
      </a:spcAft>
      <a:defRPr sz="5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1026843" algn="l" defTabSz="410736" rtl="0" eaLnBrk="1" latinLnBrk="0" hangingPunct="1">
      <a:defRPr sz="500"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1232210" algn="l" defTabSz="410736" rtl="0" eaLnBrk="1" latinLnBrk="0" hangingPunct="1">
      <a:defRPr sz="500"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1437578" algn="l" defTabSz="410736" rtl="0" eaLnBrk="1" latinLnBrk="0" hangingPunct="1">
      <a:defRPr sz="500"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1642947" algn="l" defTabSz="410736" rtl="0" eaLnBrk="1" latinLnBrk="0" hangingPunct="1">
      <a:defRPr sz="500"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2">
          <p15:clr>
            <a:srgbClr val="A4A3A4"/>
          </p15:clr>
        </p15:guide>
        <p15:guide id="2" orient="horz" pos="3146">
          <p15:clr>
            <a:srgbClr val="A4A3A4"/>
          </p15:clr>
        </p15:guide>
        <p15:guide id="3" orient="horz">
          <p15:clr>
            <a:srgbClr val="A4A3A4"/>
          </p15:clr>
        </p15:guide>
        <p15:guide id="4" pos="66">
          <p15:clr>
            <a:srgbClr val="A4A3A4"/>
          </p15:clr>
        </p15:guide>
        <p15:guide id="5" pos="179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awei" initials="h" lastIdx="4" clrIdx="0"/>
  <p:cmAuthor id="1" name="wangjianmin (D)" initials="w(" lastIdx="2" clrIdx="1">
    <p:extLst>
      <p:ext uri="{19B8F6BF-5375-455C-9EA6-DF929625EA0E}">
        <p15:presenceInfo xmlns:p15="http://schemas.microsoft.com/office/powerpoint/2012/main" userId="S-1-5-21-147214757-305610072-1517763936-33736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1E78B4"/>
    <a:srgbClr val="005ADE"/>
    <a:srgbClr val="0066FF"/>
    <a:srgbClr val="0000FF"/>
    <a:srgbClr val="DDDDDD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22" autoAdjust="0"/>
    <p:restoredTop sz="94660" autoAdjust="0"/>
  </p:normalViewPr>
  <p:slideViewPr>
    <p:cSldViewPr>
      <p:cViewPr varScale="1">
        <p:scale>
          <a:sx n="96" d="100"/>
          <a:sy n="96" d="100"/>
        </p:scale>
        <p:origin x="2754" y="90"/>
      </p:cViewPr>
      <p:guideLst>
        <p:guide orient="horz" pos="122"/>
        <p:guide orient="horz" pos="3146"/>
        <p:guide orient="horz"/>
        <p:guide pos="66"/>
        <p:guide pos="17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158875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1514475" y="0"/>
            <a:ext cx="1160463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1C0C3-DF3A-4FED-AE98-CF4C61AD02D1}" type="datetimeFigureOut">
              <a:rPr lang="zh-CN" altLang="en-US" smtClean="0"/>
              <a:pPr/>
              <a:t>2021/11/19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08013" y="506413"/>
            <a:ext cx="1458912" cy="25288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268288" y="3203575"/>
            <a:ext cx="2139950" cy="3033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405563"/>
            <a:ext cx="1158875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1514475" y="6405563"/>
            <a:ext cx="1160463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C1540-7791-4CEA-AAEF-93DF667C98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972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59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6799" algn="l" defTabSz="71359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13598" algn="l" defTabSz="71359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70397" algn="l" defTabSz="71359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27196" algn="l" defTabSz="71359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83994" algn="l" defTabSz="71359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40793" algn="l" defTabSz="71359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97592" algn="l" defTabSz="71359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54391" algn="l" defTabSz="71359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08013" y="506413"/>
            <a:ext cx="1458912" cy="2528887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C1540-7791-4CEA-AAEF-93DF667C9873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2669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08013" y="506413"/>
            <a:ext cx="1458912" cy="2528887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C1540-7791-4CEA-AAEF-93DF667C9873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9732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1320" y="1587935"/>
            <a:ext cx="2510115" cy="109605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42635" y="2896714"/>
            <a:ext cx="2067483" cy="1306406"/>
          </a:xfrm>
        </p:spPr>
        <p:txBody>
          <a:bodyPr/>
          <a:lstStyle>
            <a:lvl1pPr marL="0" indent="0" algn="ctr">
              <a:buNone/>
              <a:defRPr/>
            </a:lvl1pPr>
            <a:lvl2pPr marL="205369" indent="0" algn="ctr">
              <a:buNone/>
              <a:defRPr/>
            </a:lvl2pPr>
            <a:lvl3pPr marL="410736" indent="0" algn="ctr">
              <a:buNone/>
              <a:defRPr/>
            </a:lvl3pPr>
            <a:lvl4pPr marL="616106" indent="0" algn="ctr">
              <a:buNone/>
              <a:defRPr/>
            </a:lvl4pPr>
            <a:lvl5pPr marL="821473" indent="0" algn="ctr">
              <a:buNone/>
              <a:defRPr/>
            </a:lvl5pPr>
            <a:lvl6pPr marL="1026843" indent="0" algn="ctr">
              <a:buNone/>
              <a:defRPr/>
            </a:lvl6pPr>
            <a:lvl7pPr marL="1232210" indent="0" algn="ctr">
              <a:buNone/>
              <a:defRPr/>
            </a:lvl7pPr>
            <a:lvl8pPr marL="1437578" indent="0" algn="ctr">
              <a:buNone/>
              <a:defRPr/>
            </a:lvl8pPr>
            <a:lvl9pPr marL="1642947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E514F-F776-4D21-A54F-4EBFD339334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B6663-AD64-475E-ABA1-8125CECC7F2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2141257" y="204819"/>
            <a:ext cx="663951" cy="436127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47545" y="204819"/>
            <a:ext cx="1934196" cy="436127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5A8D3-8881-4ED0-8841-2526CA9981B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3EF4F-5560-41B8-ACB0-B77F9C155C5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3096" y="3284997"/>
            <a:ext cx="2510116" cy="1015391"/>
          </a:xfrm>
        </p:spPr>
        <p:txBody>
          <a:bodyPr anchor="t"/>
          <a:lstStyle>
            <a:lvl1pPr algn="l">
              <a:defRPr sz="18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3096" y="2166802"/>
            <a:ext cx="2510116" cy="1118195"/>
          </a:xfrm>
        </p:spPr>
        <p:txBody>
          <a:bodyPr anchor="b"/>
          <a:lstStyle>
            <a:lvl1pPr marL="0" indent="0">
              <a:buNone/>
              <a:defRPr sz="900"/>
            </a:lvl1pPr>
            <a:lvl2pPr marL="205369" indent="0">
              <a:buNone/>
              <a:defRPr sz="900"/>
            </a:lvl2pPr>
            <a:lvl3pPr marL="410736" indent="0">
              <a:buNone/>
              <a:defRPr sz="700"/>
            </a:lvl3pPr>
            <a:lvl4pPr marL="616106" indent="0">
              <a:buNone/>
              <a:defRPr sz="500"/>
            </a:lvl4pPr>
            <a:lvl5pPr marL="821473" indent="0">
              <a:buNone/>
              <a:defRPr sz="500"/>
            </a:lvl5pPr>
            <a:lvl6pPr marL="1026843" indent="0">
              <a:buNone/>
              <a:defRPr sz="500"/>
            </a:lvl6pPr>
            <a:lvl7pPr marL="1232210" indent="0">
              <a:buNone/>
              <a:defRPr sz="500"/>
            </a:lvl7pPr>
            <a:lvl8pPr marL="1437578" indent="0">
              <a:buNone/>
              <a:defRPr sz="500"/>
            </a:lvl8pPr>
            <a:lvl9pPr marL="1642947" indent="0">
              <a:buNone/>
              <a:defRPr sz="5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A5E7E-3EBE-4C63-926A-993C7EFE9A0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7547" y="1192532"/>
            <a:ext cx="1298763" cy="3373566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05822" y="1192532"/>
            <a:ext cx="1299384" cy="3373566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214FF-46B0-4603-A522-60CF0E69742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7546" y="204821"/>
            <a:ext cx="2657661" cy="851694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7547" y="1144293"/>
            <a:ext cx="1304963" cy="476854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05369" indent="0">
              <a:buNone/>
              <a:defRPr sz="900" b="1"/>
            </a:lvl2pPr>
            <a:lvl3pPr marL="410736" indent="0">
              <a:buNone/>
              <a:defRPr sz="900" b="1"/>
            </a:lvl3pPr>
            <a:lvl4pPr marL="616106" indent="0">
              <a:buNone/>
              <a:defRPr sz="700" b="1"/>
            </a:lvl4pPr>
            <a:lvl5pPr marL="821473" indent="0">
              <a:buNone/>
              <a:defRPr sz="700" b="1"/>
            </a:lvl5pPr>
            <a:lvl6pPr marL="1026843" indent="0">
              <a:buNone/>
              <a:defRPr sz="700" b="1"/>
            </a:lvl6pPr>
            <a:lvl7pPr marL="1232210" indent="0">
              <a:buNone/>
              <a:defRPr sz="700" b="1"/>
            </a:lvl7pPr>
            <a:lvl8pPr marL="1437578" indent="0">
              <a:buNone/>
              <a:defRPr sz="700" b="1"/>
            </a:lvl8pPr>
            <a:lvl9pPr marL="1642947" indent="0">
              <a:buNone/>
              <a:defRPr sz="7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47547" y="1621148"/>
            <a:ext cx="1304963" cy="2944949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9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00243" y="1144293"/>
            <a:ext cx="1304963" cy="476854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05369" indent="0">
              <a:buNone/>
              <a:defRPr sz="900" b="1"/>
            </a:lvl2pPr>
            <a:lvl3pPr marL="410736" indent="0">
              <a:buNone/>
              <a:defRPr sz="900" b="1"/>
            </a:lvl3pPr>
            <a:lvl4pPr marL="616106" indent="0">
              <a:buNone/>
              <a:defRPr sz="700" b="1"/>
            </a:lvl4pPr>
            <a:lvl5pPr marL="821473" indent="0">
              <a:buNone/>
              <a:defRPr sz="700" b="1"/>
            </a:lvl5pPr>
            <a:lvl6pPr marL="1026843" indent="0">
              <a:buNone/>
              <a:defRPr sz="700" b="1"/>
            </a:lvl6pPr>
            <a:lvl7pPr marL="1232210" indent="0">
              <a:buNone/>
              <a:defRPr sz="700" b="1"/>
            </a:lvl7pPr>
            <a:lvl8pPr marL="1437578" indent="0">
              <a:buNone/>
              <a:defRPr sz="700" b="1"/>
            </a:lvl8pPr>
            <a:lvl9pPr marL="1642947" indent="0">
              <a:buNone/>
              <a:defRPr sz="7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00243" y="1621148"/>
            <a:ext cx="1304963" cy="2944949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9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FBEB1-0A7B-4D04-BF70-15618359165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51D5E-8851-4C01-A5A0-328F601F2D5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82904-DF16-4D82-BDA6-6EA3882EF31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7546" y="203237"/>
            <a:ext cx="971438" cy="866721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54319" y="203236"/>
            <a:ext cx="1650887" cy="4362860"/>
          </a:xfrm>
        </p:spPr>
        <p:txBody>
          <a:bodyPr/>
          <a:lstStyle>
            <a:lvl1pPr>
              <a:defRPr sz="15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47546" y="1069957"/>
            <a:ext cx="971438" cy="3496140"/>
          </a:xfrm>
        </p:spPr>
        <p:txBody>
          <a:bodyPr/>
          <a:lstStyle>
            <a:lvl1pPr marL="0" indent="0">
              <a:buNone/>
              <a:defRPr sz="500"/>
            </a:lvl1pPr>
            <a:lvl2pPr marL="205369" indent="0">
              <a:buNone/>
              <a:defRPr sz="500"/>
            </a:lvl2pPr>
            <a:lvl3pPr marL="410736" indent="0">
              <a:buNone/>
              <a:defRPr sz="500"/>
            </a:lvl3pPr>
            <a:lvl4pPr marL="616106" indent="0">
              <a:buNone/>
              <a:defRPr sz="500"/>
            </a:lvl4pPr>
            <a:lvl5pPr marL="821473" indent="0">
              <a:buNone/>
              <a:defRPr sz="500"/>
            </a:lvl5pPr>
            <a:lvl6pPr marL="1026843" indent="0">
              <a:buNone/>
              <a:defRPr sz="500"/>
            </a:lvl6pPr>
            <a:lvl7pPr marL="1232210" indent="0">
              <a:buNone/>
              <a:defRPr sz="500"/>
            </a:lvl7pPr>
            <a:lvl8pPr marL="1437578" indent="0">
              <a:buNone/>
              <a:defRPr sz="500"/>
            </a:lvl8pPr>
            <a:lvl9pPr marL="1642947" indent="0">
              <a:buNone/>
              <a:defRPr sz="5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63FAD-E90D-46A7-A728-E2024256DA2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9021" y="3578386"/>
            <a:ext cx="1771154" cy="422288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79021" y="457085"/>
            <a:ext cx="1771154" cy="3066733"/>
          </a:xfrm>
        </p:spPr>
        <p:txBody>
          <a:bodyPr/>
          <a:lstStyle>
            <a:lvl1pPr marL="0" indent="0">
              <a:buNone/>
              <a:defRPr sz="1500"/>
            </a:lvl1pPr>
            <a:lvl2pPr marL="205369" indent="0">
              <a:buNone/>
              <a:defRPr sz="1200"/>
            </a:lvl2pPr>
            <a:lvl3pPr marL="410736" indent="0">
              <a:buNone/>
              <a:defRPr sz="1100"/>
            </a:lvl3pPr>
            <a:lvl4pPr marL="616106" indent="0">
              <a:buNone/>
              <a:defRPr sz="900"/>
            </a:lvl4pPr>
            <a:lvl5pPr marL="821473" indent="0">
              <a:buNone/>
              <a:defRPr sz="900"/>
            </a:lvl5pPr>
            <a:lvl6pPr marL="1026843" indent="0">
              <a:buNone/>
              <a:defRPr sz="900"/>
            </a:lvl6pPr>
            <a:lvl7pPr marL="1232210" indent="0">
              <a:buNone/>
              <a:defRPr sz="900"/>
            </a:lvl7pPr>
            <a:lvl8pPr marL="1437578" indent="0">
              <a:buNone/>
              <a:defRPr sz="900"/>
            </a:lvl8pPr>
            <a:lvl9pPr marL="1642947" indent="0">
              <a:buNone/>
              <a:defRPr sz="9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79021" y="4000672"/>
            <a:ext cx="1771154" cy="600219"/>
          </a:xfrm>
        </p:spPr>
        <p:txBody>
          <a:bodyPr/>
          <a:lstStyle>
            <a:lvl1pPr marL="0" indent="0">
              <a:buNone/>
              <a:defRPr sz="500"/>
            </a:lvl1pPr>
            <a:lvl2pPr marL="205369" indent="0">
              <a:buNone/>
              <a:defRPr sz="500"/>
            </a:lvl2pPr>
            <a:lvl3pPr marL="410736" indent="0">
              <a:buNone/>
              <a:defRPr sz="500"/>
            </a:lvl3pPr>
            <a:lvl4pPr marL="616106" indent="0">
              <a:buNone/>
              <a:defRPr sz="500"/>
            </a:lvl4pPr>
            <a:lvl5pPr marL="821473" indent="0">
              <a:buNone/>
              <a:defRPr sz="500"/>
            </a:lvl5pPr>
            <a:lvl6pPr marL="1026843" indent="0">
              <a:buNone/>
              <a:defRPr sz="500"/>
            </a:lvl6pPr>
            <a:lvl7pPr marL="1232210" indent="0">
              <a:buNone/>
              <a:defRPr sz="500"/>
            </a:lvl7pPr>
            <a:lvl8pPr marL="1437578" indent="0">
              <a:buNone/>
              <a:defRPr sz="500"/>
            </a:lvl8pPr>
            <a:lvl9pPr marL="1642947" indent="0">
              <a:buNone/>
              <a:defRPr sz="5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8A879-2DA3-4216-8C81-F5F767B2EDF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7546" y="204819"/>
            <a:ext cx="2657661" cy="85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44" tIns="22873" rIns="45744" bIns="2287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7546" y="1192532"/>
            <a:ext cx="2657661" cy="3373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44" tIns="22873" rIns="45744" bIns="228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7546" y="4654666"/>
            <a:ext cx="689368" cy="355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44" tIns="22873" rIns="45744" bIns="22873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08637" y="4654666"/>
            <a:ext cx="935482" cy="355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44" tIns="22873" rIns="45744" bIns="22873" numCol="1" anchor="t" anchorCtr="0" compatLnSpc="1">
            <a:prstTxWarp prst="textNoShape">
              <a:avLst/>
            </a:prstTxWarp>
          </a:bodyPr>
          <a:lstStyle>
            <a:lvl1pPr algn="ctr">
              <a:defRPr sz="7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15840" y="4654666"/>
            <a:ext cx="689368" cy="355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44" tIns="22873" rIns="45744" bIns="22873" numCol="1" anchor="t" anchorCtr="0" compatLnSpc="1">
            <a:prstTxWarp prst="textNoShape">
              <a:avLst/>
            </a:prstTxWarp>
          </a:bodyPr>
          <a:lstStyle>
            <a:lvl1pPr algn="r">
              <a:defRPr sz="700"/>
            </a:lvl1pPr>
          </a:lstStyle>
          <a:p>
            <a:pPr>
              <a:defRPr/>
            </a:pPr>
            <a:fld id="{4C915FDF-864B-4279-B101-EA1293669CB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088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+mj-lt"/>
          <a:ea typeface="宋体" pitchFamily="2" charset="-122"/>
          <a:cs typeface="+mj-cs"/>
        </a:defRPr>
      </a:lvl1pPr>
      <a:lvl2pPr algn="ctr" defTabSz="457088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charset="0"/>
          <a:ea typeface="宋体" pitchFamily="2" charset="-122"/>
        </a:defRPr>
      </a:lvl2pPr>
      <a:lvl3pPr algn="ctr" defTabSz="457088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charset="0"/>
          <a:ea typeface="宋体" pitchFamily="2" charset="-122"/>
        </a:defRPr>
      </a:lvl3pPr>
      <a:lvl4pPr algn="ctr" defTabSz="457088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charset="0"/>
          <a:ea typeface="宋体" pitchFamily="2" charset="-122"/>
        </a:defRPr>
      </a:lvl4pPr>
      <a:lvl5pPr algn="ctr" defTabSz="457088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charset="0"/>
          <a:ea typeface="宋体" pitchFamily="2" charset="-122"/>
        </a:defRPr>
      </a:lvl5pPr>
      <a:lvl6pPr marL="205369" algn="ctr" defTabSz="457088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charset="0"/>
          <a:ea typeface="SimSun" pitchFamily="2" charset="-122"/>
        </a:defRPr>
      </a:lvl6pPr>
      <a:lvl7pPr marL="410736" algn="ctr" defTabSz="457088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charset="0"/>
          <a:ea typeface="SimSun" pitchFamily="2" charset="-122"/>
        </a:defRPr>
      </a:lvl7pPr>
      <a:lvl8pPr marL="616106" algn="ctr" defTabSz="457088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charset="0"/>
          <a:ea typeface="SimSun" pitchFamily="2" charset="-122"/>
        </a:defRPr>
      </a:lvl8pPr>
      <a:lvl9pPr marL="821473" algn="ctr" defTabSz="457088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charset="0"/>
          <a:ea typeface="SimSun" pitchFamily="2" charset="-122"/>
        </a:defRPr>
      </a:lvl9pPr>
    </p:titleStyle>
    <p:bodyStyle>
      <a:lvl1pPr marL="171853" indent="-171853" algn="l" defTabSz="457088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宋体" pitchFamily="2" charset="-122"/>
          <a:cs typeface="+mn-cs"/>
        </a:defRPr>
      </a:lvl1pPr>
      <a:lvl2pPr marL="371517" indent="-142617" algn="l" defTabSz="457088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ea typeface="宋体" pitchFamily="2" charset="-122"/>
        </a:defRPr>
      </a:lvl2pPr>
      <a:lvl3pPr marL="571894" indent="-114806" algn="l" defTabSz="457088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宋体" pitchFamily="2" charset="-122"/>
        </a:defRPr>
      </a:lvl3pPr>
      <a:lvl4pPr marL="800793" indent="-114806" algn="l" defTabSz="457088" rtl="0" eaLnBrk="0" fontAlgn="base" hangingPunct="0">
        <a:spcBef>
          <a:spcPct val="20000"/>
        </a:spcBef>
        <a:spcAft>
          <a:spcPct val="0"/>
        </a:spcAft>
        <a:buChar char="–"/>
        <a:defRPr sz="900">
          <a:solidFill>
            <a:schemeClr val="tx1"/>
          </a:solidFill>
          <a:latin typeface="+mn-lt"/>
          <a:ea typeface="宋体" pitchFamily="2" charset="-122"/>
        </a:defRPr>
      </a:lvl4pPr>
      <a:lvl5pPr marL="1028981" indent="-114094" algn="l" defTabSz="457088" rtl="0" eaLnBrk="0" fontAlgn="base" hangingPunct="0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  <a:ea typeface="宋体" pitchFamily="2" charset="-122"/>
        </a:defRPr>
      </a:lvl5pPr>
      <a:lvl6pPr marL="1234350" indent="-114094" algn="l" defTabSz="457088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  <a:ea typeface="+mn-ea"/>
        </a:defRPr>
      </a:lvl6pPr>
      <a:lvl7pPr marL="1439717" indent="-114094" algn="l" defTabSz="457088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  <a:ea typeface="+mn-ea"/>
        </a:defRPr>
      </a:lvl7pPr>
      <a:lvl8pPr marL="1645086" indent="-114094" algn="l" defTabSz="457088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  <a:ea typeface="+mn-ea"/>
        </a:defRPr>
      </a:lvl8pPr>
      <a:lvl9pPr marL="1850455" indent="-114094" algn="l" defTabSz="457088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410736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05369" algn="l" defTabSz="410736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10736" algn="l" defTabSz="410736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16106" algn="l" defTabSz="410736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821473" algn="l" defTabSz="410736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026843" algn="l" defTabSz="410736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232210" algn="l" defTabSz="410736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437578" algn="l" defTabSz="410736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642947" algn="l" defTabSz="410736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tsShapeName" descr="EURG6D1C6407537@8D@77G49E4E5BCD@0867;F8:8&gt;R{11013794!!!BIHO@]{110137941@912661110CC860@095@OU,1492/qqu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1!N" hidden="1"/>
          <p:cNvSpPr>
            <a:spLocks noChangeArrowheads="1"/>
          </p:cNvSpPr>
          <p:nvPr/>
        </p:nvSpPr>
        <p:spPr bwMode="auto">
          <a:xfrm>
            <a:off x="3" y="2"/>
            <a:ext cx="618" cy="79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3 w 21600"/>
              <a:gd name="T13" fmla="*/ 2272 h 21600"/>
              <a:gd name="T14" fmla="*/ 16554 w 21600"/>
              <a:gd name="T15" fmla="*/ 1368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1074" tIns="20536" rIns="41074" bIns="20536" anchor="ctr"/>
          <a:lstStyle/>
          <a:p>
            <a:endParaRPr lang="zh-CN" altLang="en-US"/>
          </a:p>
        </p:txBody>
      </p:sp>
      <p:sp>
        <p:nvSpPr>
          <p:cNvPr id="42" name="Rectangle 2"/>
          <p:cNvSpPr>
            <a:spLocks noChangeArrowheads="1"/>
          </p:cNvSpPr>
          <p:nvPr/>
        </p:nvSpPr>
        <p:spPr bwMode="auto">
          <a:xfrm>
            <a:off x="561975" y="781050"/>
            <a:ext cx="2285999" cy="301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432" tIns="42716" rIns="85432" bIns="42716" numCol="1" anchor="ctr" anchorCtr="0" compatLnSpc="1">
            <a:prstTxWarp prst="textNoShape">
              <a:avLst/>
            </a:prstTxWarp>
            <a:spAutoFit/>
          </a:bodyPr>
          <a:lstStyle/>
          <a:p>
            <a:pPr marL="0" lvl="4" defTabSz="854324">
              <a:buSzPct val="100000"/>
            </a:pPr>
            <a:r>
              <a:rPr lang="en-US" altLang="zh-CN" sz="1400" b="1" dirty="0">
                <a:latin typeface="+mn-lt"/>
                <a:ea typeface="+mj-ea"/>
                <a:cs typeface="宋体" pitchFamily="2" charset="-122"/>
              </a:rPr>
              <a:t>APAALX001</a:t>
            </a:r>
            <a:r>
              <a:rPr lang="zh-CN" altLang="en-US" sz="1400" b="1" dirty="0">
                <a:latin typeface="黑体" pitchFamily="49" charset="-122"/>
                <a:ea typeface="黑体" pitchFamily="49" charset="-122"/>
                <a:cs typeface="宋体" pitchFamily="2" charset="-122"/>
              </a:rPr>
              <a:t>使用说明</a:t>
            </a:r>
          </a:p>
        </p:txBody>
      </p:sp>
      <p:sp>
        <p:nvSpPr>
          <p:cNvPr id="43" name="Rectangle 2"/>
          <p:cNvSpPr>
            <a:spLocks noChangeArrowheads="1"/>
          </p:cNvSpPr>
          <p:nvPr/>
        </p:nvSpPr>
        <p:spPr bwMode="auto">
          <a:xfrm>
            <a:off x="2178377" y="1314450"/>
            <a:ext cx="646737" cy="224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432" tIns="42716" rIns="85432" bIns="42716" numCol="1" anchor="ctr" anchorCtr="0" compatLnSpc="1">
            <a:prstTxWarp prst="textNoShape">
              <a:avLst/>
            </a:prstTxWarp>
            <a:spAutoFit/>
          </a:bodyPr>
          <a:lstStyle/>
          <a:p>
            <a:pPr marL="0" lvl="4" defTabSz="854324">
              <a:buSzPct val="100000"/>
            </a:pPr>
            <a:r>
              <a:rPr lang="zh-CN" altLang="en-US" sz="900" b="1" dirty="0">
                <a:latin typeface="Arial" pitchFamily="34" charset="0"/>
                <a:cs typeface="宋体" pitchFamily="2" charset="-122"/>
              </a:rPr>
              <a:t>版本：</a:t>
            </a:r>
            <a:r>
              <a:rPr lang="en-US" altLang="zh-CN" sz="900" b="1" dirty="0">
                <a:latin typeface="Arial" pitchFamily="34" charset="0"/>
                <a:cs typeface="宋体" pitchFamily="2" charset="-122"/>
              </a:rPr>
              <a:t>01</a:t>
            </a:r>
            <a:endParaRPr lang="zh-CN" altLang="en-US" sz="900" b="1" dirty="0">
              <a:latin typeface="Arial" pitchFamily="34" charset="0"/>
              <a:cs typeface="宋体" pitchFamily="2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561976" y="4707998"/>
            <a:ext cx="2286000" cy="173565"/>
          </a:xfrm>
          <a:prstGeom prst="rect">
            <a:avLst/>
          </a:prstGeom>
        </p:spPr>
        <p:txBody>
          <a:bodyPr wrap="square" lIns="65206" tIns="32603" rIns="65206" bIns="32603" anchor="ctr" anchorCtr="0">
            <a:spAutoFit/>
          </a:bodyPr>
          <a:lstStyle/>
          <a:p>
            <a:pPr algn="l"/>
            <a:r>
              <a:rPr lang="zh-CN" altLang="zh-CN" sz="700" b="0" dirty="0">
                <a:latin typeface="+mn-lt"/>
              </a:rPr>
              <a:t>版权所有</a:t>
            </a:r>
            <a:r>
              <a:rPr lang="en-US" altLang="zh-CN" sz="700" b="0" dirty="0">
                <a:latin typeface="+mn-lt"/>
              </a:rPr>
              <a:t> ©</a:t>
            </a:r>
            <a:r>
              <a:rPr lang="zh-CN" altLang="en-US" sz="700" b="0" dirty="0">
                <a:latin typeface="+mn-lt"/>
              </a:rPr>
              <a:t>东莞立讯技术有限公司</a:t>
            </a:r>
            <a:r>
              <a:rPr lang="en-US" altLang="zh-CN" sz="700" b="0" dirty="0">
                <a:latin typeface="+mn-lt"/>
              </a:rPr>
              <a:t>2021</a:t>
            </a:r>
            <a:r>
              <a:rPr lang="zh-CN" altLang="en-US" sz="700" b="0" dirty="0">
                <a:latin typeface="+mn-lt"/>
              </a:rPr>
              <a:t>。</a:t>
            </a:r>
            <a:r>
              <a:rPr lang="zh-CN" altLang="zh-CN" sz="700" b="0" dirty="0">
                <a:latin typeface="+mn-lt"/>
              </a:rPr>
              <a:t>保留一切权利。</a:t>
            </a:r>
          </a:p>
        </p:txBody>
      </p:sp>
      <p:pic>
        <p:nvPicPr>
          <p:cNvPr id="8" name="图片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320"/>
          <a:stretch>
            <a:fillRect/>
          </a:stretch>
        </p:blipFill>
        <p:spPr bwMode="auto">
          <a:xfrm>
            <a:off x="1390649" y="4013200"/>
            <a:ext cx="1457325" cy="523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tsShapeName" descr="EURG6D1C6407537@8D@77G49E4E5BCD@0867;F8:8&gt;R{11013794!!!BIHO@]{110137941@912661110CC860@095@OU,1492/qqu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1!N" hidden="1"/>
          <p:cNvSpPr>
            <a:spLocks noChangeArrowheads="1"/>
          </p:cNvSpPr>
          <p:nvPr/>
        </p:nvSpPr>
        <p:spPr bwMode="auto">
          <a:xfrm>
            <a:off x="3" y="2"/>
            <a:ext cx="618" cy="79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3 w 21600"/>
              <a:gd name="T13" fmla="*/ 2272 h 21600"/>
              <a:gd name="T14" fmla="*/ 16554 w 21600"/>
              <a:gd name="T15" fmla="*/ 1368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1074" tIns="20536" rIns="41074" bIns="20536" anchor="ctr"/>
          <a:lstStyle/>
          <a:p>
            <a:endParaRPr lang="zh-CN" altLang="en-US"/>
          </a:p>
        </p:txBody>
      </p:sp>
      <p:graphicFrame>
        <p:nvGraphicFramePr>
          <p:cNvPr id="49" name="表格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97312"/>
              </p:ext>
            </p:extLst>
          </p:nvPr>
        </p:nvGraphicFramePr>
        <p:xfrm>
          <a:off x="111125" y="3255841"/>
          <a:ext cx="2736850" cy="1538640"/>
        </p:xfrm>
        <a:graphic>
          <a:graphicData uri="http://schemas.openxmlformats.org/drawingml/2006/table">
            <a:tbl>
              <a:tblPr/>
              <a:tblGrid>
                <a:gridCol w="688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8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600" b="1" kern="100" dirty="0">
                          <a:latin typeface="Times New Roman"/>
                          <a:ea typeface="宋体"/>
                          <a:cs typeface="Arial"/>
                        </a:rPr>
                        <a:t>描述</a:t>
                      </a:r>
                      <a:endParaRPr lang="zh-CN" sz="600" b="1" kern="100" dirty="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26443" marR="26443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600" b="1" kern="100" dirty="0">
                          <a:latin typeface="Times New Roman"/>
                          <a:ea typeface="宋体"/>
                          <a:cs typeface="Arial"/>
                        </a:rPr>
                        <a:t>功能</a:t>
                      </a:r>
                      <a:endParaRPr lang="zh-CN" sz="600" b="1" kern="100" dirty="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26443" marR="26443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6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</a:rPr>
                        <a:t>AISG</a:t>
                      </a:r>
                      <a:r>
                        <a:rPr lang="zh-CN" sz="600" kern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</a:rPr>
                        <a:t>连接端口</a:t>
                      </a:r>
                      <a:endParaRPr lang="zh-CN" sz="600" kern="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</a:endParaRPr>
                    </a:p>
                  </a:txBody>
                  <a:tcPr marL="18000" marR="18000"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107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 x 8 </a:t>
                      </a:r>
                      <a:r>
                        <a:rPr kumimoji="0" lang="zh-CN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芯母头，遵循</a:t>
                      </a:r>
                      <a:r>
                        <a:rPr kumimoji="0" lang="en-US" altLang="zh-CN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IEC 60130-9</a:t>
                      </a:r>
                      <a:r>
                        <a:rPr kumimoji="0" lang="zh-CN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标准；</a:t>
                      </a:r>
                      <a:endParaRPr kumimoji="0" lang="en-US" altLang="zh-CN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600" kern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</a:rPr>
                        <a:t>通过</a:t>
                      </a:r>
                      <a:r>
                        <a:rPr lang="en-US" sz="600" kern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</a:rPr>
                        <a:t>AISG</a:t>
                      </a:r>
                      <a:r>
                        <a:rPr lang="zh-CN" sz="600" kern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</a:rPr>
                        <a:t>线缆连接</a:t>
                      </a:r>
                      <a:r>
                        <a:rPr lang="en-US" sz="600" kern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</a:rPr>
                        <a:t>ALD</a:t>
                      </a:r>
                      <a:r>
                        <a:rPr lang="zh-CN" sz="600" kern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</a:rPr>
                        <a:t>设备，实现</a:t>
                      </a:r>
                      <a:r>
                        <a:rPr lang="en-US" sz="600" kern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</a:rPr>
                        <a:t>PA</a:t>
                      </a:r>
                      <a:r>
                        <a:rPr lang="en-US" altLang="zh-CN" sz="600" kern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</a:rPr>
                        <a:t>T</a:t>
                      </a:r>
                      <a:r>
                        <a:rPr lang="zh-CN" sz="600" kern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</a:rPr>
                        <a:t>与</a:t>
                      </a:r>
                      <a:r>
                        <a:rPr lang="en-US" sz="600" kern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</a:rPr>
                        <a:t>ALD</a:t>
                      </a:r>
                      <a:r>
                        <a:rPr lang="zh-CN" sz="600" kern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</a:rPr>
                        <a:t>设备之间的连接。</a:t>
                      </a:r>
                      <a:endParaRPr lang="zh-CN" sz="600" kern="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</a:endParaRPr>
                    </a:p>
                  </a:txBody>
                  <a:tcPr marL="18000" marR="18000" marT="28800" marB="288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6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latin typeface="+mn-ea"/>
                          <a:ea typeface="+mn-ea"/>
                          <a:cs typeface="Arial"/>
                        </a:rPr>
                        <a:t>OOK</a:t>
                      </a:r>
                      <a:r>
                        <a:rPr lang="zh-CN" sz="600" kern="0" dirty="0">
                          <a:latin typeface="+mn-ea"/>
                          <a:ea typeface="+mn-ea"/>
                          <a:cs typeface="Arial"/>
                        </a:rPr>
                        <a:t>连接端口</a:t>
                      </a:r>
                      <a:endParaRPr lang="zh-CN" sz="600" kern="100" dirty="0">
                        <a:latin typeface="+mn-ea"/>
                        <a:ea typeface="+mn-ea"/>
                        <a:cs typeface="Arial"/>
                      </a:endParaRPr>
                    </a:p>
                  </a:txBody>
                  <a:tcPr marL="18000" marR="18000"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600" kern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Arial"/>
                        </a:rPr>
                        <a:t>通过</a:t>
                      </a:r>
                      <a:r>
                        <a:rPr lang="en-US" sz="600" kern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Arial"/>
                        </a:rPr>
                        <a:t>RF</a:t>
                      </a:r>
                      <a:r>
                        <a:rPr lang="zh-CN" sz="600" kern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Arial"/>
                        </a:rPr>
                        <a:t>线缆连接</a:t>
                      </a:r>
                      <a:r>
                        <a:rPr lang="en-US" sz="600" kern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Arial"/>
                        </a:rPr>
                        <a:t>ALD</a:t>
                      </a:r>
                      <a:r>
                        <a:rPr lang="zh-CN" sz="600" kern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Arial"/>
                        </a:rPr>
                        <a:t>设备，实现</a:t>
                      </a:r>
                      <a:r>
                        <a:rPr lang="en-US" sz="600" kern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Arial"/>
                        </a:rPr>
                        <a:t>PAT</a:t>
                      </a:r>
                      <a:r>
                        <a:rPr lang="zh-CN" sz="600" kern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Arial"/>
                        </a:rPr>
                        <a:t>与</a:t>
                      </a:r>
                      <a:r>
                        <a:rPr lang="en-US" sz="600" kern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Arial"/>
                        </a:rPr>
                        <a:t>ALD</a:t>
                      </a:r>
                      <a:r>
                        <a:rPr lang="zh-CN" sz="600" kern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Arial"/>
                        </a:rPr>
                        <a:t>设备之间的连接。</a:t>
                      </a:r>
                      <a:endParaRPr lang="zh-CN" sz="600" kern="100" dirty="0">
                        <a:latin typeface="+mn-ea"/>
                        <a:ea typeface="+mn-ea"/>
                        <a:cs typeface="Arial"/>
                      </a:endParaRPr>
                    </a:p>
                  </a:txBody>
                  <a:tcPr marL="18000" marR="18000" marT="28800" marB="288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43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6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</a:rPr>
                        <a:t>电源指示灯</a:t>
                      </a:r>
                      <a:r>
                        <a:rPr lang="en-US" sz="6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</a:rPr>
                        <a:t>(PWR)</a:t>
                      </a:r>
                      <a:endParaRPr lang="zh-CN" sz="600" kern="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</a:endParaRPr>
                    </a:p>
                  </a:txBody>
                  <a:tcPr marL="18000" marR="18000"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6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</a:rPr>
                        <a:t>用于指示电源状态</a:t>
                      </a:r>
                      <a:r>
                        <a:rPr lang="zh-CN" altLang="en-US" sz="6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</a:rPr>
                        <a:t>。</a:t>
                      </a:r>
                      <a:endParaRPr lang="zh-CN" sz="600" kern="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</a:endParaRPr>
                    </a:p>
                  </a:txBody>
                  <a:tcPr marL="18000" marR="18000" marT="28800" marB="288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543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6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</a:rPr>
                        <a:t>通信指示灯</a:t>
                      </a:r>
                      <a:r>
                        <a:rPr lang="en-US" sz="6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</a:rPr>
                        <a:t>(COM)</a:t>
                      </a:r>
                      <a:endParaRPr lang="zh-CN" sz="600" kern="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</a:endParaRPr>
                    </a:p>
                  </a:txBody>
                  <a:tcPr marL="18000" marR="18000"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6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</a:rPr>
                        <a:t>用于指示</a:t>
                      </a:r>
                      <a:r>
                        <a:rPr lang="en-US" altLang="zh-CN" sz="6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</a:rPr>
                        <a:t>PAT</a:t>
                      </a:r>
                      <a:r>
                        <a:rPr lang="zh-CN" altLang="en-US" sz="6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</a:rPr>
                        <a:t>和手机的通信状态</a:t>
                      </a:r>
                      <a:r>
                        <a:rPr lang="zh-CN" sz="6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</a:rPr>
                        <a:t>。</a:t>
                      </a:r>
                    </a:p>
                  </a:txBody>
                  <a:tcPr marL="18000" marR="18000" marT="28800" marB="288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543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6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</a:rPr>
                        <a:t>告警指示灯</a:t>
                      </a:r>
                      <a:r>
                        <a:rPr lang="en-US" sz="6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</a:rPr>
                        <a:t>(ALM)</a:t>
                      </a:r>
                      <a:endParaRPr lang="zh-CN" sz="600" kern="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</a:endParaRPr>
                    </a:p>
                  </a:txBody>
                  <a:tcPr marL="18000" marR="18000"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6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</a:rPr>
                        <a:t>用于指示</a:t>
                      </a:r>
                      <a:r>
                        <a:rPr lang="en-US" altLang="zh-CN" sz="6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</a:rPr>
                        <a:t>PAT</a:t>
                      </a:r>
                      <a:r>
                        <a:rPr lang="zh-CN" altLang="en-US" sz="6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</a:rPr>
                        <a:t>的告警状态</a:t>
                      </a:r>
                      <a:r>
                        <a:rPr lang="zh-CN" sz="6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</a:rPr>
                        <a:t>。</a:t>
                      </a:r>
                    </a:p>
                  </a:txBody>
                  <a:tcPr marL="18000" marR="18000" marT="28800" marB="288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6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600" kern="0">
                          <a:latin typeface="+mn-ea"/>
                          <a:ea typeface="+mn-ea"/>
                          <a:cs typeface="Arial"/>
                        </a:rPr>
                        <a:t>电源开关</a:t>
                      </a:r>
                      <a:endParaRPr lang="zh-CN" sz="600" kern="100">
                        <a:latin typeface="+mn-ea"/>
                        <a:ea typeface="+mn-ea"/>
                        <a:cs typeface="Arial"/>
                      </a:endParaRPr>
                    </a:p>
                  </a:txBody>
                  <a:tcPr marL="18000" marR="18000"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600" kern="0" dirty="0">
                          <a:latin typeface="+mn-ea"/>
                          <a:ea typeface="+mn-ea"/>
                          <a:cs typeface="Arial"/>
                        </a:rPr>
                        <a:t>用于控制</a:t>
                      </a:r>
                      <a:r>
                        <a:rPr lang="en-US" sz="600" kern="0" dirty="0">
                          <a:latin typeface="+mn-ea"/>
                          <a:ea typeface="+mn-ea"/>
                          <a:cs typeface="Arial"/>
                        </a:rPr>
                        <a:t>PAT</a:t>
                      </a:r>
                      <a:r>
                        <a:rPr lang="zh-CN" sz="600" kern="0" dirty="0">
                          <a:latin typeface="+mn-ea"/>
                          <a:ea typeface="+mn-ea"/>
                          <a:cs typeface="Arial"/>
                        </a:rPr>
                        <a:t>的开</a:t>
                      </a:r>
                      <a:r>
                        <a:rPr lang="en-US" sz="600" kern="0" dirty="0">
                          <a:latin typeface="+mn-ea"/>
                          <a:ea typeface="+mn-ea"/>
                          <a:cs typeface="Arial"/>
                        </a:rPr>
                        <a:t>/</a:t>
                      </a:r>
                      <a:r>
                        <a:rPr lang="zh-CN" sz="600" kern="0" dirty="0">
                          <a:latin typeface="+mn-ea"/>
                          <a:ea typeface="+mn-ea"/>
                          <a:cs typeface="Arial"/>
                        </a:rPr>
                        <a:t>关机，长按开机，长按关机。</a:t>
                      </a:r>
                      <a:endParaRPr lang="zh-CN" sz="600" kern="100" dirty="0">
                        <a:latin typeface="+mn-ea"/>
                        <a:ea typeface="+mn-ea"/>
                        <a:cs typeface="Arial"/>
                      </a:endParaRPr>
                    </a:p>
                  </a:txBody>
                  <a:tcPr marL="18000" marR="18000" marT="28800" marB="288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6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latin typeface="+mn-ea"/>
                          <a:ea typeface="+mn-ea"/>
                          <a:cs typeface="Arial"/>
                        </a:rPr>
                        <a:t>MINI USB</a:t>
                      </a:r>
                      <a:r>
                        <a:rPr lang="zh-CN" sz="600" kern="0" dirty="0">
                          <a:latin typeface="+mn-ea"/>
                          <a:ea typeface="+mn-ea"/>
                          <a:cs typeface="Arial"/>
                        </a:rPr>
                        <a:t>连接端口</a:t>
                      </a:r>
                      <a:endParaRPr lang="zh-CN" sz="600" kern="100" dirty="0">
                        <a:latin typeface="+mn-ea"/>
                        <a:ea typeface="+mn-ea"/>
                        <a:cs typeface="Arial"/>
                      </a:endParaRPr>
                    </a:p>
                  </a:txBody>
                  <a:tcPr marL="18000" marR="18000"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600" kern="0" dirty="0">
                          <a:latin typeface="+mn-ea"/>
                          <a:ea typeface="+mn-ea"/>
                          <a:cs typeface="Arial"/>
                        </a:rPr>
                        <a:t>用于后续开发，暂时不使用。</a:t>
                      </a:r>
                      <a:endParaRPr lang="zh-CN" sz="600" kern="100" dirty="0">
                        <a:latin typeface="+mn-ea"/>
                        <a:ea typeface="+mn-ea"/>
                        <a:cs typeface="Arial"/>
                      </a:endParaRPr>
                    </a:p>
                  </a:txBody>
                  <a:tcPr marL="18000" marR="18000" marT="28800" marB="288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54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kern="0">
                          <a:latin typeface="+mn-ea"/>
                          <a:ea typeface="+mn-ea"/>
                          <a:cs typeface="Arial"/>
                        </a:rPr>
                        <a:t>DC 12V</a:t>
                      </a:r>
                      <a:r>
                        <a:rPr lang="zh-CN" sz="600" kern="0">
                          <a:latin typeface="+mn-ea"/>
                          <a:ea typeface="+mn-ea"/>
                          <a:cs typeface="Arial"/>
                        </a:rPr>
                        <a:t>适配器输入接口</a:t>
                      </a:r>
                      <a:endParaRPr lang="zh-CN" sz="600" kern="100">
                        <a:latin typeface="+mn-ea"/>
                        <a:ea typeface="+mn-ea"/>
                        <a:cs typeface="Arial"/>
                      </a:endParaRPr>
                    </a:p>
                  </a:txBody>
                  <a:tcPr marL="18000" marR="18000"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600" kern="0" dirty="0">
                          <a:latin typeface="+mn-ea"/>
                          <a:ea typeface="+mn-ea"/>
                          <a:cs typeface="Arial"/>
                        </a:rPr>
                        <a:t>用于接入</a:t>
                      </a:r>
                      <a:r>
                        <a:rPr lang="en-US" sz="600" kern="0" dirty="0">
                          <a:latin typeface="+mn-ea"/>
                          <a:ea typeface="+mn-ea"/>
                          <a:cs typeface="Arial"/>
                        </a:rPr>
                        <a:t>AC/DC</a:t>
                      </a:r>
                      <a:r>
                        <a:rPr lang="zh-CN" sz="600" kern="0" dirty="0">
                          <a:latin typeface="+mn-ea"/>
                          <a:ea typeface="+mn-ea"/>
                          <a:cs typeface="Arial"/>
                        </a:rPr>
                        <a:t>适配器。连接</a:t>
                      </a:r>
                      <a:r>
                        <a:rPr lang="en-US" sz="600" kern="0" dirty="0">
                          <a:latin typeface="+mn-ea"/>
                          <a:ea typeface="+mn-ea"/>
                          <a:cs typeface="Arial"/>
                        </a:rPr>
                        <a:t>AC/DC</a:t>
                      </a:r>
                      <a:r>
                        <a:rPr lang="zh-CN" sz="600" kern="0" dirty="0">
                          <a:latin typeface="+mn-ea"/>
                          <a:ea typeface="+mn-ea"/>
                          <a:cs typeface="Arial"/>
                        </a:rPr>
                        <a:t>适配器后，</a:t>
                      </a:r>
                      <a:r>
                        <a:rPr lang="en-US" sz="600" kern="0" dirty="0">
                          <a:latin typeface="+mn-ea"/>
                          <a:ea typeface="+mn-ea"/>
                          <a:cs typeface="Arial"/>
                        </a:rPr>
                        <a:t>PAT</a:t>
                      </a:r>
                      <a:r>
                        <a:rPr lang="zh-CN" sz="600" kern="0" dirty="0">
                          <a:latin typeface="+mn-ea"/>
                          <a:ea typeface="+mn-ea"/>
                          <a:cs typeface="Arial"/>
                        </a:rPr>
                        <a:t>将自动切换使用输入电源作为工作电源，同时给内置电池充电。</a:t>
                      </a:r>
                      <a:endParaRPr lang="zh-CN" sz="600" kern="100" dirty="0">
                        <a:latin typeface="+mn-ea"/>
                        <a:ea typeface="+mn-ea"/>
                        <a:cs typeface="Arial"/>
                      </a:endParaRPr>
                    </a:p>
                  </a:txBody>
                  <a:tcPr marL="18000" marR="18000" marT="28800" marB="288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0" name="Rectangle 2"/>
          <p:cNvSpPr>
            <a:spLocks noChangeArrowheads="1"/>
          </p:cNvSpPr>
          <p:nvPr/>
        </p:nvSpPr>
        <p:spPr bwMode="auto">
          <a:xfrm>
            <a:off x="111125" y="185981"/>
            <a:ext cx="2736850" cy="224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432" tIns="42716" rIns="85432" bIns="42716" numCol="1" anchor="ctr" anchorCtr="0" compatLnSpc="1">
            <a:prstTxWarp prst="textNoShape">
              <a:avLst/>
            </a:prstTxWarp>
            <a:spAutoFit/>
          </a:bodyPr>
          <a:lstStyle/>
          <a:p>
            <a:pPr marL="0" lvl="4" defTabSz="854324">
              <a:buSzPct val="100000"/>
            </a:pPr>
            <a:r>
              <a:rPr lang="en-US" altLang="zh-CN" sz="900" b="1" dirty="0">
                <a:latin typeface="黑体" pitchFamily="49" charset="-122"/>
                <a:ea typeface="黑体" pitchFamily="49" charset="-122"/>
                <a:cs typeface="Times New Roman" pitchFamily="18" charset="0"/>
              </a:rPr>
              <a:t>APAALX001</a:t>
            </a:r>
            <a:r>
              <a:rPr lang="zh-CN" altLang="en-US" sz="900" b="1" dirty="0" bmk="_Ref421712012">
                <a:latin typeface="黑体" pitchFamily="49" charset="-122"/>
                <a:ea typeface="黑体" pitchFamily="49" charset="-122"/>
                <a:cs typeface="Times New Roman" pitchFamily="18" charset="0"/>
              </a:rPr>
              <a:t>外观</a:t>
            </a:r>
            <a:endParaRPr lang="zh-CN" altLang="en-US" sz="900" b="1" dirty="0">
              <a:latin typeface="黑体" pitchFamily="49" charset="-122"/>
              <a:ea typeface="黑体" pitchFamily="49" charset="-122"/>
              <a:cs typeface="宋体" pitchFamily="2" charset="-122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1323975" y="4927601"/>
            <a:ext cx="219932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2</a:t>
            </a:r>
            <a:endParaRPr lang="zh-CN" altLang="en-US" dirty="0"/>
          </a:p>
        </p:txBody>
      </p:sp>
      <p:grpSp>
        <p:nvGrpSpPr>
          <p:cNvPr id="6" name="组合 5"/>
          <p:cNvGrpSpPr/>
          <p:nvPr/>
        </p:nvGrpSpPr>
        <p:grpSpPr>
          <a:xfrm>
            <a:off x="-38867" y="555625"/>
            <a:ext cx="2908534" cy="2459366"/>
            <a:chOff x="-38867" y="555625"/>
            <a:chExt cx="2908534" cy="2459366"/>
          </a:xfrm>
        </p:grpSpPr>
        <p:grpSp>
          <p:nvGrpSpPr>
            <p:cNvPr id="9" name="组合 8"/>
            <p:cNvGrpSpPr/>
            <p:nvPr/>
          </p:nvGrpSpPr>
          <p:grpSpPr>
            <a:xfrm>
              <a:off x="-38867" y="555625"/>
              <a:ext cx="2908534" cy="2459366"/>
              <a:chOff x="-111875" y="2990850"/>
              <a:chExt cx="2908534" cy="2459366"/>
            </a:xfrm>
          </p:grpSpPr>
          <p:pic>
            <p:nvPicPr>
              <p:cNvPr id="10" name="图片 31" descr="PAA结构1.jpg"/>
              <p:cNvPicPr>
                <a:picLocks noChangeAspect="1" noChangeArrowheads="1"/>
              </p:cNvPicPr>
              <p:nvPr/>
            </p:nvPicPr>
            <p:blipFill rotWithShape="1">
              <a:blip r:embed="rId2" cstate="print"/>
              <a:srcRect l="-19" r="-19"/>
              <a:stretch/>
            </p:blipFill>
            <p:spPr bwMode="auto">
              <a:xfrm rot="20795678">
                <a:off x="-111875" y="3219359"/>
                <a:ext cx="2285715" cy="2230857"/>
              </a:xfrm>
              <a:prstGeom prst="rect">
                <a:avLst/>
              </a:prstGeom>
              <a:noFill/>
            </p:spPr>
          </p:pic>
          <p:sp>
            <p:nvSpPr>
              <p:cNvPr id="11" name="矩形 10"/>
              <p:cNvSpPr/>
              <p:nvPr/>
            </p:nvSpPr>
            <p:spPr>
              <a:xfrm>
                <a:off x="2175669" y="2990850"/>
                <a:ext cx="563222" cy="165036"/>
              </a:xfrm>
              <a:prstGeom prst="rect">
                <a:avLst/>
              </a:prstGeom>
            </p:spPr>
            <p:txBody>
              <a:bodyPr wrap="none" lIns="36000" tIns="36000" rIns="36000" bIns="36000"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zh-CN" sz="600" kern="100" dirty="0">
                    <a:latin typeface="Arial"/>
                    <a:ea typeface="宋体"/>
                    <a:cs typeface="Arial"/>
                  </a:rPr>
                  <a:t>AISG</a:t>
                </a:r>
                <a:r>
                  <a:rPr lang="zh-CN" altLang="zh-CN" sz="600" kern="100" dirty="0">
                    <a:latin typeface="Arial"/>
                    <a:ea typeface="宋体"/>
                    <a:cs typeface="Arial"/>
                  </a:rPr>
                  <a:t>连接端口</a:t>
                </a:r>
                <a:endParaRPr lang="zh-CN" altLang="zh-CN" sz="600" kern="100" dirty="0">
                  <a:latin typeface="Times New Roman"/>
                  <a:ea typeface="宋体"/>
                  <a:cs typeface="Arial"/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2175669" y="3295650"/>
                <a:ext cx="303536" cy="165036"/>
              </a:xfrm>
              <a:prstGeom prst="rect">
                <a:avLst/>
              </a:prstGeom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zh-CN" altLang="zh-CN" sz="600" kern="100" dirty="0">
                    <a:latin typeface="Arial"/>
                    <a:ea typeface="宋体"/>
                    <a:cs typeface="Arial"/>
                  </a:rPr>
                  <a:t>挂绳孔</a:t>
                </a:r>
                <a:endParaRPr lang="zh-CN" altLang="en-US" sz="600" dirty="0"/>
              </a:p>
            </p:txBody>
          </p:sp>
          <p:cxnSp>
            <p:nvCxnSpPr>
              <p:cNvPr id="13" name="直接连接符 12"/>
              <p:cNvCxnSpPr/>
              <p:nvPr/>
            </p:nvCxnSpPr>
            <p:spPr bwMode="auto">
              <a:xfrm>
                <a:off x="1978819" y="3371850"/>
                <a:ext cx="187200" cy="0"/>
              </a:xfrm>
              <a:prstGeom prst="line">
                <a:avLst/>
              </a:prstGeom>
              <a:solidFill>
                <a:schemeClr val="accent1"/>
              </a:solidFill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5" name="矩形 14"/>
              <p:cNvSpPr/>
              <p:nvPr/>
            </p:nvSpPr>
            <p:spPr>
              <a:xfrm>
                <a:off x="2175669" y="3127375"/>
                <a:ext cx="550398" cy="165036"/>
              </a:xfrm>
              <a:prstGeom prst="rect">
                <a:avLst/>
              </a:prstGeom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en-US" altLang="zh-CN" sz="600" kern="100" dirty="0">
                    <a:latin typeface="Arial"/>
                    <a:ea typeface="宋体"/>
                    <a:cs typeface="Arial"/>
                  </a:rPr>
                  <a:t>OOK</a:t>
                </a:r>
                <a:r>
                  <a:rPr lang="zh-CN" altLang="zh-CN" sz="600" kern="100" dirty="0">
                    <a:latin typeface="Arial"/>
                    <a:ea typeface="宋体"/>
                    <a:cs typeface="Arial"/>
                  </a:rPr>
                  <a:t>连接端口</a:t>
                </a:r>
                <a:endParaRPr lang="zh-CN" altLang="en-US" sz="600" dirty="0"/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274719" y="3202231"/>
                <a:ext cx="457424" cy="165036"/>
              </a:xfrm>
              <a:prstGeom prst="rect">
                <a:avLst/>
              </a:prstGeom>
            </p:spPr>
            <p:txBody>
              <a:bodyPr wrap="none" lIns="36000" tIns="36000" rIns="36000" bIns="36000" anchor="ctr" anchorCtr="0">
                <a:spAutoFit/>
              </a:bodyPr>
              <a:lstStyle/>
              <a:p>
                <a:r>
                  <a:rPr lang="zh-CN" altLang="en-US" sz="600" dirty="0"/>
                  <a:t>电源指示灯</a:t>
                </a:r>
              </a:p>
            </p:txBody>
          </p:sp>
          <p:grpSp>
            <p:nvGrpSpPr>
              <p:cNvPr id="17" name="组合 42"/>
              <p:cNvGrpSpPr/>
              <p:nvPr/>
            </p:nvGrpSpPr>
            <p:grpSpPr>
              <a:xfrm rot="10800000">
                <a:off x="731122" y="3514734"/>
                <a:ext cx="353936" cy="152400"/>
                <a:chOff x="880269" y="1085850"/>
                <a:chExt cx="409018" cy="304800"/>
              </a:xfrm>
            </p:grpSpPr>
            <p:cxnSp>
              <p:nvCxnSpPr>
                <p:cNvPr id="44" name="直接连接符 43"/>
                <p:cNvCxnSpPr/>
                <p:nvPr/>
              </p:nvCxnSpPr>
              <p:spPr bwMode="auto">
                <a:xfrm>
                  <a:off x="880269" y="1085850"/>
                  <a:ext cx="76200" cy="304800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5" name="直接连接符 44"/>
                <p:cNvCxnSpPr/>
                <p:nvPr/>
              </p:nvCxnSpPr>
              <p:spPr bwMode="auto">
                <a:xfrm>
                  <a:off x="956466" y="1390650"/>
                  <a:ext cx="332821" cy="0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18" name="矩形 17"/>
              <p:cNvSpPr/>
              <p:nvPr/>
            </p:nvSpPr>
            <p:spPr>
              <a:xfrm>
                <a:off x="271544" y="3319706"/>
                <a:ext cx="457424" cy="165036"/>
              </a:xfrm>
              <a:prstGeom prst="rect">
                <a:avLst/>
              </a:prstGeom>
            </p:spPr>
            <p:txBody>
              <a:bodyPr wrap="none" lIns="36000" tIns="36000" rIns="36000" bIns="36000" anchor="ctr" anchorCtr="0">
                <a:spAutoFit/>
              </a:bodyPr>
              <a:lstStyle/>
              <a:p>
                <a:r>
                  <a:rPr lang="zh-CN" altLang="en-US" sz="600" dirty="0"/>
                  <a:t>通信指示灯</a:t>
                </a:r>
              </a:p>
            </p:txBody>
          </p:sp>
          <p:sp>
            <p:nvSpPr>
              <p:cNvPr id="19" name="矩形 18"/>
              <p:cNvSpPr/>
              <p:nvPr/>
            </p:nvSpPr>
            <p:spPr>
              <a:xfrm>
                <a:off x="268369" y="3434006"/>
                <a:ext cx="457424" cy="165036"/>
              </a:xfrm>
              <a:prstGeom prst="rect">
                <a:avLst/>
              </a:prstGeom>
            </p:spPr>
            <p:txBody>
              <a:bodyPr wrap="none" lIns="36000" tIns="36000" rIns="36000" bIns="36000" anchor="ctr" anchorCtr="0">
                <a:spAutoFit/>
              </a:bodyPr>
              <a:lstStyle/>
              <a:p>
                <a:r>
                  <a:rPr lang="zh-CN" altLang="en-US" sz="600" dirty="0"/>
                  <a:t>告警指示灯</a:t>
                </a:r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2156362" y="3975100"/>
                <a:ext cx="380480" cy="165036"/>
              </a:xfrm>
              <a:prstGeom prst="rect">
                <a:avLst/>
              </a:prstGeom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zh-CN" altLang="en-US" sz="600" dirty="0"/>
                  <a:t>电源开关</a:t>
                </a:r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2125772" y="4219575"/>
                <a:ext cx="588870" cy="165036"/>
              </a:xfrm>
              <a:prstGeom prst="rect">
                <a:avLst/>
              </a:prstGeom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en-US" altLang="zh-CN" sz="600" dirty="0"/>
                  <a:t>MINI USB </a:t>
                </a:r>
                <a:r>
                  <a:rPr lang="zh-CN" altLang="en-US" sz="600" dirty="0"/>
                  <a:t>接口</a:t>
                </a:r>
              </a:p>
            </p:txBody>
          </p:sp>
          <p:sp>
            <p:nvSpPr>
              <p:cNvPr id="22" name="矩形 21"/>
              <p:cNvSpPr/>
              <p:nvPr/>
            </p:nvSpPr>
            <p:spPr>
              <a:xfrm>
                <a:off x="2089167" y="4432300"/>
                <a:ext cx="707492" cy="165036"/>
              </a:xfrm>
              <a:prstGeom prst="rect">
                <a:avLst/>
              </a:prstGeom>
            </p:spPr>
            <p:txBody>
              <a:bodyPr wrap="none" lIns="36000" tIns="36000" rIns="36000" bIns="36000">
                <a:spAutoFit/>
              </a:bodyPr>
              <a:lstStyle/>
              <a:p>
                <a:r>
                  <a:rPr lang="en-US" altLang="zh-CN" sz="600" kern="100" dirty="0">
                    <a:latin typeface="Arial"/>
                    <a:ea typeface="宋体"/>
                    <a:cs typeface="Arial"/>
                  </a:rPr>
                  <a:t>DC12V</a:t>
                </a:r>
                <a:r>
                  <a:rPr lang="zh-CN" altLang="zh-CN" sz="600" kern="100" dirty="0">
                    <a:latin typeface="Arial"/>
                    <a:ea typeface="宋体"/>
                    <a:cs typeface="Arial"/>
                  </a:rPr>
                  <a:t>适配器接口</a:t>
                </a:r>
                <a:endParaRPr lang="zh-CN" altLang="en-US" sz="600" dirty="0"/>
              </a:p>
            </p:txBody>
          </p:sp>
          <p:grpSp>
            <p:nvGrpSpPr>
              <p:cNvPr id="23" name="组合 71"/>
              <p:cNvGrpSpPr>
                <a:grpSpLocks noChangeAspect="1"/>
              </p:cNvGrpSpPr>
              <p:nvPr/>
            </p:nvGrpSpPr>
            <p:grpSpPr>
              <a:xfrm rot="10800000">
                <a:off x="734135" y="3290610"/>
                <a:ext cx="608398" cy="407708"/>
                <a:chOff x="880269" y="1085850"/>
                <a:chExt cx="262810" cy="304800"/>
              </a:xfrm>
            </p:grpSpPr>
            <p:cxnSp>
              <p:nvCxnSpPr>
                <p:cNvPr id="42" name="直接连接符 41"/>
                <p:cNvCxnSpPr/>
                <p:nvPr/>
              </p:nvCxnSpPr>
              <p:spPr bwMode="auto">
                <a:xfrm>
                  <a:off x="880269" y="1085850"/>
                  <a:ext cx="76200" cy="304800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3" name="直接连接符 42"/>
                <p:cNvCxnSpPr/>
                <p:nvPr/>
              </p:nvCxnSpPr>
              <p:spPr bwMode="auto">
                <a:xfrm>
                  <a:off x="956468" y="1390650"/>
                  <a:ext cx="186611" cy="0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24" name="组合 74"/>
              <p:cNvGrpSpPr>
                <a:grpSpLocks noChangeAspect="1"/>
              </p:cNvGrpSpPr>
              <p:nvPr/>
            </p:nvGrpSpPr>
            <p:grpSpPr>
              <a:xfrm rot="10800000">
                <a:off x="733806" y="3400425"/>
                <a:ext cx="483965" cy="286512"/>
                <a:chOff x="880269" y="1085850"/>
                <a:chExt cx="297493" cy="304800"/>
              </a:xfrm>
            </p:grpSpPr>
            <p:cxnSp>
              <p:nvCxnSpPr>
                <p:cNvPr id="40" name="直接连接符 39"/>
                <p:cNvCxnSpPr/>
                <p:nvPr/>
              </p:nvCxnSpPr>
              <p:spPr bwMode="auto">
                <a:xfrm>
                  <a:off x="880269" y="1085850"/>
                  <a:ext cx="76200" cy="304800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1" name="直接连接符 40"/>
                <p:cNvCxnSpPr/>
                <p:nvPr/>
              </p:nvCxnSpPr>
              <p:spPr bwMode="auto">
                <a:xfrm>
                  <a:off x="956470" y="1390650"/>
                  <a:ext cx="221292" cy="0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25" name="组合 77"/>
              <p:cNvGrpSpPr/>
              <p:nvPr/>
            </p:nvGrpSpPr>
            <p:grpSpPr>
              <a:xfrm>
                <a:off x="1718468" y="3905250"/>
                <a:ext cx="425939" cy="152400"/>
                <a:chOff x="880269" y="1085850"/>
                <a:chExt cx="492228" cy="304800"/>
              </a:xfrm>
            </p:grpSpPr>
            <p:cxnSp>
              <p:nvCxnSpPr>
                <p:cNvPr id="38" name="直接连接符 37"/>
                <p:cNvCxnSpPr/>
                <p:nvPr/>
              </p:nvCxnSpPr>
              <p:spPr bwMode="auto">
                <a:xfrm>
                  <a:off x="880269" y="1085850"/>
                  <a:ext cx="76200" cy="304800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9" name="直接连接符 38"/>
                <p:cNvCxnSpPr/>
                <p:nvPr/>
              </p:nvCxnSpPr>
              <p:spPr bwMode="auto">
                <a:xfrm>
                  <a:off x="956470" y="1390650"/>
                  <a:ext cx="416027" cy="0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26" name="组合 80"/>
              <p:cNvGrpSpPr/>
              <p:nvPr/>
            </p:nvGrpSpPr>
            <p:grpSpPr>
              <a:xfrm>
                <a:off x="1521619" y="4146550"/>
                <a:ext cx="605939" cy="152400"/>
                <a:chOff x="880269" y="1085850"/>
                <a:chExt cx="700242" cy="304800"/>
              </a:xfrm>
            </p:grpSpPr>
            <p:cxnSp>
              <p:nvCxnSpPr>
                <p:cNvPr id="36" name="直接连接符 35"/>
                <p:cNvCxnSpPr/>
                <p:nvPr/>
              </p:nvCxnSpPr>
              <p:spPr bwMode="auto">
                <a:xfrm>
                  <a:off x="880269" y="1085850"/>
                  <a:ext cx="76200" cy="304800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7" name="直接连接符 36"/>
                <p:cNvCxnSpPr/>
                <p:nvPr/>
              </p:nvCxnSpPr>
              <p:spPr bwMode="auto">
                <a:xfrm>
                  <a:off x="956470" y="1390650"/>
                  <a:ext cx="624041" cy="0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27" name="组合 83"/>
              <p:cNvGrpSpPr/>
              <p:nvPr/>
            </p:nvGrpSpPr>
            <p:grpSpPr>
              <a:xfrm>
                <a:off x="1489869" y="4362450"/>
                <a:ext cx="605939" cy="152400"/>
                <a:chOff x="880269" y="1085850"/>
                <a:chExt cx="700242" cy="304800"/>
              </a:xfrm>
            </p:grpSpPr>
            <p:cxnSp>
              <p:nvCxnSpPr>
                <p:cNvPr id="34" name="直接连接符 33"/>
                <p:cNvCxnSpPr/>
                <p:nvPr/>
              </p:nvCxnSpPr>
              <p:spPr bwMode="auto">
                <a:xfrm>
                  <a:off x="880269" y="1085850"/>
                  <a:ext cx="76200" cy="304800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5" name="直接连接符 34"/>
                <p:cNvCxnSpPr/>
                <p:nvPr/>
              </p:nvCxnSpPr>
              <p:spPr bwMode="auto">
                <a:xfrm>
                  <a:off x="956470" y="1390650"/>
                  <a:ext cx="624041" cy="0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28" name="组合 86"/>
              <p:cNvGrpSpPr/>
              <p:nvPr/>
            </p:nvGrpSpPr>
            <p:grpSpPr>
              <a:xfrm flipV="1">
                <a:off x="1734347" y="3200400"/>
                <a:ext cx="425938" cy="152400"/>
                <a:chOff x="880269" y="1085850"/>
                <a:chExt cx="492225" cy="304800"/>
              </a:xfrm>
            </p:grpSpPr>
            <p:cxnSp>
              <p:nvCxnSpPr>
                <p:cNvPr id="32" name="直接连接符 31"/>
                <p:cNvCxnSpPr/>
                <p:nvPr/>
              </p:nvCxnSpPr>
              <p:spPr bwMode="auto">
                <a:xfrm>
                  <a:off x="880269" y="1085850"/>
                  <a:ext cx="76200" cy="304800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3" name="直接连接符 32"/>
                <p:cNvCxnSpPr/>
                <p:nvPr/>
              </p:nvCxnSpPr>
              <p:spPr bwMode="auto">
                <a:xfrm>
                  <a:off x="956468" y="1390650"/>
                  <a:ext cx="416026" cy="0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29" name="组合 92"/>
              <p:cNvGrpSpPr/>
              <p:nvPr/>
            </p:nvGrpSpPr>
            <p:grpSpPr>
              <a:xfrm flipV="1">
                <a:off x="1489869" y="3067050"/>
                <a:ext cx="677939" cy="152400"/>
                <a:chOff x="880269" y="1085850"/>
                <a:chExt cx="783449" cy="304800"/>
              </a:xfrm>
            </p:grpSpPr>
            <p:cxnSp>
              <p:nvCxnSpPr>
                <p:cNvPr id="30" name="直接连接符 29"/>
                <p:cNvCxnSpPr/>
                <p:nvPr/>
              </p:nvCxnSpPr>
              <p:spPr bwMode="auto">
                <a:xfrm>
                  <a:off x="880269" y="1085850"/>
                  <a:ext cx="76200" cy="304800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1" name="直接连接符 30"/>
                <p:cNvCxnSpPr/>
                <p:nvPr/>
              </p:nvCxnSpPr>
              <p:spPr bwMode="auto">
                <a:xfrm>
                  <a:off x="956470" y="1390650"/>
                  <a:ext cx="707248" cy="0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2936" y="2423262"/>
              <a:ext cx="433839" cy="241021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tsShapeName" descr="EURG6D1C6407537@8D@77G49E4E5BCD@0867;F8:8&gt;R{11013794!!!BIHO@]{110137941@912661110CC860@095@OU,1492/qqu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1!N" hidden="1"/>
          <p:cNvSpPr>
            <a:spLocks noChangeArrowheads="1"/>
          </p:cNvSpPr>
          <p:nvPr/>
        </p:nvSpPr>
        <p:spPr bwMode="auto">
          <a:xfrm>
            <a:off x="3" y="2"/>
            <a:ext cx="618" cy="79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3 w 21600"/>
              <a:gd name="T13" fmla="*/ 2272 h 21600"/>
              <a:gd name="T14" fmla="*/ 16554 w 21600"/>
              <a:gd name="T15" fmla="*/ 1368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1074" tIns="20536" rIns="41074" bIns="20536" anchor="ctr"/>
          <a:lstStyle/>
          <a:p>
            <a:endParaRPr lang="zh-CN" alt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17475" y="198380"/>
            <a:ext cx="2722563" cy="224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432" tIns="42716" rIns="85432" bIns="42716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zh-CN" altLang="en-US" sz="900" b="1" dirty="0">
                <a:latin typeface="黑体" pitchFamily="49" charset="-122"/>
                <a:ea typeface="黑体" pitchFamily="49" charset="-122"/>
              </a:rPr>
              <a:t>产品规格</a:t>
            </a:r>
            <a:endParaRPr lang="zh-CN" altLang="zh-CN" sz="900" b="1" dirty="0">
              <a:latin typeface="黑体" pitchFamily="49" charset="-122"/>
              <a:ea typeface="黑体" pitchFamily="49" charset="-122"/>
            </a:endParaRPr>
          </a:p>
        </p:txBody>
      </p:sp>
      <p:graphicFrame>
        <p:nvGraphicFramePr>
          <p:cNvPr id="10" name="Group 20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595987"/>
              </p:ext>
            </p:extLst>
          </p:nvPr>
        </p:nvGraphicFramePr>
        <p:xfrm>
          <a:off x="117475" y="488547"/>
          <a:ext cx="2722563" cy="3122968"/>
        </p:xfrm>
        <a:graphic>
          <a:graphicData uri="http://schemas.openxmlformats.org/drawingml/2006/table">
            <a:tbl>
              <a:tblPr/>
              <a:tblGrid>
                <a:gridCol w="292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8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性能指标</a:t>
                      </a:r>
                    </a:p>
                  </a:txBody>
                  <a:tcPr marL="36000" marR="36000" marT="25200" marB="252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 fontAlgn="base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zh-CN" altLang="en-US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输出电压</a:t>
                      </a:r>
                      <a:endParaRPr lang="zh-CN" sz="600" kern="120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15 V DC 1 A  (</a:t>
                      </a:r>
                      <a:r>
                        <a:rPr kumimoji="0" lang="zh-CN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  <a:t>内置可充电电池</a:t>
                      </a:r>
                      <a:r>
                        <a:rPr lang="en-US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)</a:t>
                      </a:r>
                      <a:endParaRPr lang="zh-CN" sz="600" kern="10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Arial" pitchFamily="34" charset="0"/>
                      </a:endParaRPr>
                    </a:p>
                    <a:p>
                      <a:pPr algn="l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12 V DC 1 A  (</a:t>
                      </a:r>
                      <a:r>
                        <a:rPr kumimoji="0" lang="zh-CN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  <a:t>外接</a:t>
                      </a:r>
                      <a:r>
                        <a:rPr kumimoji="0" lang="en-US" altLang="zh-CN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  <a:cs typeface="+mn-cs"/>
                        </a:rPr>
                        <a:t>AC/DC</a:t>
                      </a:r>
                      <a:r>
                        <a:rPr kumimoji="0" lang="zh-CN" altLang="en-US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  <a:cs typeface="+mn-cs"/>
                        </a:rPr>
                        <a:t>电源适配器</a:t>
                      </a:r>
                      <a:r>
                        <a:rPr lang="en-US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)</a:t>
                      </a:r>
                      <a:endParaRPr lang="zh-CN" sz="600" kern="10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 fontAlgn="base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zh-CN" altLang="en-US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过流保护门限</a:t>
                      </a:r>
                      <a:endParaRPr lang="zh-CN" sz="600" kern="120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600" kern="1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1 A</a:t>
                      </a:r>
                      <a:endParaRPr lang="zh-CN" sz="600" kern="10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 fontAlgn="base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zh-CN" altLang="en-US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可充电电池</a:t>
                      </a:r>
                      <a:endParaRPr lang="zh-CN" sz="600" kern="120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锂离子电池  </a:t>
                      </a:r>
                      <a:r>
                        <a:rPr lang="en-US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(3.7 V, 10000 </a:t>
                      </a:r>
                      <a:r>
                        <a:rPr lang="en-US" sz="600" kern="1200" dirty="0" err="1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mAh</a:t>
                      </a:r>
                      <a:r>
                        <a:rPr lang="en-US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)</a:t>
                      </a:r>
                      <a:endParaRPr lang="zh-CN" sz="600" kern="10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 fontAlgn="base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zh-CN" altLang="en-US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输入电压</a:t>
                      </a:r>
                      <a:endParaRPr lang="zh-CN" sz="600" kern="120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12 V AC/DC</a:t>
                      </a:r>
                      <a:r>
                        <a:rPr kumimoji="0" lang="zh-CN" altLang="en-US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  <a:cs typeface="+mn-cs"/>
                        </a:rPr>
                        <a:t>电源适配器</a:t>
                      </a:r>
                      <a:endParaRPr lang="zh-CN" sz="600" kern="10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 fontAlgn="base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zh-CN" altLang="en-US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电源适配器</a:t>
                      </a:r>
                      <a:endParaRPr lang="zh-CN" sz="600" kern="120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输入</a:t>
                      </a:r>
                      <a:r>
                        <a:rPr lang="en-US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: 100 - 240 V AC, 0.8 A, 50 - 60 Hz </a:t>
                      </a:r>
                      <a:endParaRPr lang="zh-CN" sz="600" kern="10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Arial" pitchFamily="34" charset="0"/>
                      </a:endParaRPr>
                    </a:p>
                    <a:p>
                      <a:pPr algn="l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输出</a:t>
                      </a:r>
                      <a:r>
                        <a:rPr lang="en-US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: 12 V DC, 2 A</a:t>
                      </a:r>
                      <a:endParaRPr lang="zh-CN" sz="600" kern="10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 eaLnBrk="0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工作温度 </a:t>
                      </a:r>
                      <a:r>
                        <a:rPr lang="en-US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(</a:t>
                      </a:r>
                      <a:r>
                        <a:rPr kumimoji="0" lang="en-US" altLang="zh-CN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Dotum" pitchFamily="34" charset="-127"/>
                        </a:rPr>
                        <a:t>°</a:t>
                      </a:r>
                      <a:r>
                        <a:rPr lang="en-US" sz="600" kern="1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C</a:t>
                      </a:r>
                      <a:r>
                        <a:rPr lang="en-US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)</a:t>
                      </a:r>
                      <a:endParaRPr lang="zh-CN" sz="600" kern="10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kumimoji="0" lang="en-US" altLang="zh-CN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  <a:cs typeface="+mn-cs"/>
                        </a:rPr>
                        <a:t>-</a:t>
                      </a:r>
                      <a:r>
                        <a:rPr lang="en-US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20 </a:t>
                      </a:r>
                      <a:r>
                        <a:rPr kumimoji="0" lang="en-US" altLang="zh-CN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  <a:cs typeface="+mn-cs"/>
                        </a:rPr>
                        <a:t>.. </a:t>
                      </a:r>
                      <a:r>
                        <a:rPr lang="en-US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+55</a:t>
                      </a:r>
                      <a:endParaRPr lang="zh-CN" sz="600" kern="10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 eaLnBrk="0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充电温度 </a:t>
                      </a:r>
                      <a:r>
                        <a:rPr lang="en-US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(</a:t>
                      </a:r>
                      <a:r>
                        <a:rPr kumimoji="0" lang="en-US" altLang="zh-CN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Dotum" pitchFamily="34" charset="-127"/>
                        </a:rPr>
                        <a:t>°</a:t>
                      </a:r>
                      <a:r>
                        <a:rPr lang="en-US" sz="600" kern="1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C</a:t>
                      </a:r>
                      <a:r>
                        <a:rPr lang="en-US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)</a:t>
                      </a:r>
                      <a:endParaRPr lang="zh-CN" sz="600" kern="10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0 </a:t>
                      </a:r>
                      <a:r>
                        <a:rPr kumimoji="0" lang="en-US" altLang="zh-CN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  <a:cs typeface="+mn-cs"/>
                        </a:rPr>
                        <a:t>..</a:t>
                      </a:r>
                      <a:r>
                        <a:rPr lang="en-US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 +40</a:t>
                      </a:r>
                      <a:endParaRPr lang="zh-CN" sz="600" kern="10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848">
                <a:tc gridSpan="2">
                  <a:txBody>
                    <a:bodyPr/>
                    <a:lstStyle/>
                    <a:p>
                      <a:pPr algn="l" eaLnBrk="0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PAT</a:t>
                      </a:r>
                      <a:r>
                        <a:rPr lang="zh-CN" altLang="en-US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尺寸</a:t>
                      </a:r>
                      <a:r>
                        <a:rPr lang="en-US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 (</a:t>
                      </a:r>
                      <a:r>
                        <a:rPr lang="en-US" altLang="zh-CN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W</a:t>
                      </a:r>
                      <a:r>
                        <a:rPr lang="en-US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 x </a:t>
                      </a:r>
                      <a:r>
                        <a:rPr lang="en-US" altLang="zh-CN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D</a:t>
                      </a:r>
                      <a:r>
                        <a:rPr lang="en-US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 x </a:t>
                      </a:r>
                      <a:r>
                        <a:rPr lang="en-US" altLang="zh-CN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H</a:t>
                      </a:r>
                      <a:r>
                        <a:rPr lang="en-US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) (mm) </a:t>
                      </a:r>
                      <a:endParaRPr lang="zh-CN" sz="600" kern="10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204 x 88 x 30</a:t>
                      </a:r>
                      <a:endParaRPr lang="zh-CN" sz="600" kern="10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 fontAlgn="base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altLang="zh-CN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PAT</a:t>
                      </a:r>
                      <a:r>
                        <a:rPr lang="zh-CN" altLang="en-US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净重 </a:t>
                      </a:r>
                      <a:r>
                        <a:rPr lang="en-US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(kg)</a:t>
                      </a:r>
                      <a:endParaRPr lang="zh-CN" sz="600" kern="10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0.52  (</a:t>
                      </a:r>
                      <a:r>
                        <a:rPr kumimoji="0" lang="zh-CN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  <a:t>含内置可充电电池</a:t>
                      </a:r>
                      <a:r>
                        <a:rPr kumimoji="0" lang="en-US" altLang="zh-CN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  <a:t>, </a:t>
                      </a:r>
                      <a:r>
                        <a:rPr kumimoji="0" lang="zh-CN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</a:rPr>
                        <a:t>不含</a:t>
                      </a:r>
                      <a:r>
                        <a:rPr kumimoji="0" lang="zh-CN" altLang="en-US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  <a:cs typeface="+mn-cs"/>
                        </a:rPr>
                        <a:t>电源适配器</a:t>
                      </a:r>
                      <a:r>
                        <a:rPr lang="en-US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)</a:t>
                      </a:r>
                      <a:endParaRPr lang="zh-CN" sz="600" kern="10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algn="l" defTabSz="410736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zh-CN" altLang="en-US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最大级联</a:t>
                      </a:r>
                      <a:r>
                        <a:rPr lang="en-US" altLang="zh-CN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RCU</a:t>
                      </a:r>
                      <a:r>
                        <a:rPr lang="zh-CN" altLang="en-US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个数 </a:t>
                      </a:r>
                      <a:r>
                        <a:rPr lang="en-US" altLang="zh-CN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(</a:t>
                      </a:r>
                      <a:r>
                        <a:rPr lang="en-US" altLang="zh-CN" sz="600" kern="1200" dirty="0" err="1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pcs</a:t>
                      </a:r>
                      <a:r>
                        <a:rPr lang="en-US" altLang="zh-CN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)</a:t>
                      </a:r>
                      <a:endParaRPr lang="zh-CN" sz="600" kern="120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10736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altLang="zh-CN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6 </a:t>
                      </a:r>
                      <a:endParaRPr lang="zh-CN" altLang="en-US" sz="600" kern="120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algn="l" defTabSz="410736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zh-CN" altLang="en-US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最大连接线缆长度 </a:t>
                      </a:r>
                      <a:r>
                        <a:rPr lang="en-US" altLang="zh-CN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(</a:t>
                      </a:r>
                      <a:r>
                        <a:rPr lang="zh-CN" altLang="en-US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米</a:t>
                      </a:r>
                      <a:r>
                        <a:rPr lang="en-US" altLang="zh-CN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)</a:t>
                      </a:r>
                      <a:endParaRPr lang="zh-CN" sz="600" kern="120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10736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altLang="zh-CN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100</a:t>
                      </a:r>
                      <a:endParaRPr lang="zh-CN" sz="600" kern="120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宋体"/>
                          <a:cs typeface="Arial" pitchFamily="34" charset="0"/>
                        </a:rPr>
                        <a:t>手机连接方式</a:t>
                      </a:r>
                      <a:endParaRPr lang="zh-CN" sz="600" kern="1200" dirty="0">
                        <a:solidFill>
                          <a:schemeClr val="tx1"/>
                        </a:solidFill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36000" marR="36000" marT="25200" marB="2520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6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4107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蓝牙 </a:t>
                      </a:r>
                      <a:r>
                        <a:rPr lang="en-US" altLang="zh-CN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V 2.0 + EDR</a:t>
                      </a:r>
                      <a:endParaRPr lang="zh-CN" altLang="zh-CN" sz="600" kern="120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5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zh-CN" altLang="en-US" sz="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蓝牙</a:t>
                      </a:r>
                      <a:endParaRPr lang="zh-CN" sz="600" kern="1200" dirty="0">
                        <a:solidFill>
                          <a:schemeClr val="tx1"/>
                        </a:solidFill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36000" marR="36000" marT="25200" marB="2520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600" dirty="0">
                          <a:solidFill>
                            <a:schemeClr val="tx1"/>
                          </a:solidFill>
                          <a:latin typeface="+mn-lt"/>
                        </a:rPr>
                        <a:t>频率范围</a:t>
                      </a:r>
                      <a:endParaRPr lang="zh-CN" altLang="zh-CN" sz="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2400 MHz ~ 2483.5 </a:t>
                      </a:r>
                      <a:r>
                        <a:rPr lang="en-US" sz="600" kern="1200" dirty="0" err="1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MHz.</a:t>
                      </a:r>
                      <a:r>
                        <a:rPr lang="en-US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 (ISM-Band)</a:t>
                      </a:r>
                      <a:endParaRPr lang="zh-CN" sz="600" kern="120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4368"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800" kern="1200" dirty="0">
                        <a:solidFill>
                          <a:srgbClr val="000000"/>
                        </a:solidFill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600" dirty="0">
                          <a:solidFill>
                            <a:schemeClr val="tx1"/>
                          </a:solidFill>
                          <a:latin typeface="+mn-lt"/>
                        </a:rPr>
                        <a:t>接收信号范围</a:t>
                      </a:r>
                      <a:endParaRPr lang="zh-CN" altLang="zh-CN" sz="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-82 to -20 </a:t>
                      </a:r>
                      <a:r>
                        <a:rPr lang="en-US" sz="600" kern="1200" dirty="0" err="1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dBm</a:t>
                      </a:r>
                      <a:r>
                        <a:rPr lang="en-US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. (Typical)</a:t>
                      </a:r>
                      <a:endParaRPr lang="zh-CN" sz="600" kern="120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800" kern="1200" dirty="0">
                        <a:solidFill>
                          <a:srgbClr val="000000"/>
                        </a:solidFill>
                        <a:latin typeface="Arial" pitchFamily="34" charset="0"/>
                        <a:ea typeface="宋体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600" dirty="0">
                          <a:solidFill>
                            <a:schemeClr val="tx1"/>
                          </a:solidFill>
                          <a:latin typeface="+mn-lt"/>
                        </a:rPr>
                        <a:t>发射功率</a:t>
                      </a:r>
                      <a:endParaRPr lang="zh-CN" altLang="zh-CN" sz="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Minimum:</a:t>
                      </a:r>
                      <a:r>
                        <a:rPr lang="en-US" sz="600" kern="1200" baseline="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 -18 </a:t>
                      </a:r>
                      <a:r>
                        <a:rPr lang="en-US" altLang="zh-CN" sz="600" kern="1200" baseline="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… -16 </a:t>
                      </a:r>
                      <a:r>
                        <a:rPr lang="en-US" altLang="zh-CN" sz="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dBm</a:t>
                      </a:r>
                      <a:endParaRPr lang="en-US" altLang="zh-CN" sz="600" kern="1200" baseline="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600" kern="1200" baseline="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Maximum: +0 </a:t>
                      </a:r>
                      <a:r>
                        <a:rPr lang="en-US" altLang="zh-CN" sz="600" kern="1200" baseline="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… +4 </a:t>
                      </a:r>
                      <a:r>
                        <a:rPr lang="en-US" altLang="zh-CN" sz="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dBm</a:t>
                      </a:r>
                      <a:endParaRPr lang="en-US" altLang="zh-CN" sz="600" kern="1200" baseline="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600" kern="1200" dirty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Arial" pitchFamily="34" charset="0"/>
                        </a:rPr>
                        <a:t>(Class 2 device with 6 power control levels)</a:t>
                      </a:r>
                      <a:endParaRPr lang="zh-CN" sz="600" kern="120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1323975" y="4927601"/>
            <a:ext cx="219932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104775" y="3639202"/>
            <a:ext cx="2736851" cy="497435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700" b="1" dirty="0"/>
              <a:t>PAT:</a:t>
            </a:r>
          </a:p>
          <a:p>
            <a:pPr>
              <a:lnSpc>
                <a:spcPct val="120000"/>
              </a:lnSpc>
            </a:pPr>
            <a:r>
              <a:rPr lang="zh-CN" altLang="en-US" sz="800" dirty="0"/>
              <a:t>认证</a:t>
            </a:r>
            <a:r>
              <a:rPr lang="en-US" altLang="zh-CN" sz="800" dirty="0"/>
              <a:t>: </a:t>
            </a:r>
            <a:r>
              <a:rPr lang="en-US" altLang="zh-CN" sz="700" dirty="0"/>
              <a:t>CE</a:t>
            </a:r>
            <a:r>
              <a:rPr lang="zh-CN" altLang="en-US" sz="700" dirty="0"/>
              <a:t>，</a:t>
            </a:r>
            <a:r>
              <a:rPr lang="en-US" altLang="zh-CN" sz="700" dirty="0"/>
              <a:t>MIC, VCCI, RoHS</a:t>
            </a:r>
          </a:p>
          <a:p>
            <a:pPr>
              <a:lnSpc>
                <a:spcPct val="120000"/>
              </a:lnSpc>
            </a:pPr>
            <a:r>
              <a:rPr lang="zh-CN" altLang="en-US" sz="800" dirty="0"/>
              <a:t>标准</a:t>
            </a:r>
            <a:r>
              <a:rPr lang="en-US" altLang="zh-CN" sz="800" dirty="0"/>
              <a:t>: </a:t>
            </a:r>
            <a:r>
              <a:rPr lang="en-US" altLang="zh-CN" sz="700" b="1" dirty="0"/>
              <a:t> </a:t>
            </a:r>
            <a:r>
              <a:rPr lang="en-US" altLang="zh-CN" sz="700" dirty="0"/>
              <a:t>EN/IEC 60950-1, EN 55032, EN 55024</a:t>
            </a:r>
            <a:endParaRPr lang="zh-CN" altLang="en-US" sz="700" dirty="0"/>
          </a:p>
        </p:txBody>
      </p:sp>
      <p:sp>
        <p:nvSpPr>
          <p:cNvPr id="8" name="矩形 7"/>
          <p:cNvSpPr/>
          <p:nvPr/>
        </p:nvSpPr>
        <p:spPr>
          <a:xfrm>
            <a:off x="104775" y="4160448"/>
            <a:ext cx="2736851" cy="737501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800" dirty="0"/>
              <a:t>电源适配器</a:t>
            </a:r>
            <a:r>
              <a:rPr lang="en-US" altLang="zh-CN" sz="800" dirty="0"/>
              <a:t>: </a:t>
            </a:r>
          </a:p>
          <a:p>
            <a:pPr>
              <a:lnSpc>
                <a:spcPct val="120000"/>
              </a:lnSpc>
            </a:pPr>
            <a:r>
              <a:rPr lang="zh-CN" altLang="zh-CN" sz="700" dirty="0">
                <a:ea typeface="宋体"/>
                <a:cs typeface="Arial" pitchFamily="34" charset="0"/>
              </a:rPr>
              <a:t>型号</a:t>
            </a:r>
            <a:r>
              <a:rPr lang="en-US" altLang="zh-CN" sz="700" dirty="0">
                <a:ea typeface="宋体"/>
                <a:cs typeface="Arial" pitchFamily="34" charset="0"/>
              </a:rPr>
              <a:t>: APAALX001</a:t>
            </a:r>
            <a:endParaRPr lang="en-US" altLang="zh-CN" sz="700" dirty="0"/>
          </a:p>
          <a:p>
            <a:pPr>
              <a:lnSpc>
                <a:spcPct val="120000"/>
              </a:lnSpc>
            </a:pPr>
            <a:r>
              <a:rPr lang="zh-CN" altLang="en-US" sz="700" dirty="0"/>
              <a:t>认证</a:t>
            </a:r>
            <a:r>
              <a:rPr lang="en-US" altLang="zh-CN" sz="700" dirty="0"/>
              <a:t>: CE</a:t>
            </a:r>
            <a:r>
              <a:rPr lang="zh-CN" altLang="en-US" sz="700" dirty="0"/>
              <a:t>，</a:t>
            </a:r>
            <a:r>
              <a:rPr lang="en-US" altLang="zh-CN" sz="700" dirty="0"/>
              <a:t>MIC, </a:t>
            </a:r>
            <a:r>
              <a:rPr lang="en-US" altLang="zh-CN" sz="700" dirty="0" smtClean="0"/>
              <a:t>VCCI</a:t>
            </a:r>
          </a:p>
          <a:p>
            <a:pPr>
              <a:lnSpc>
                <a:spcPct val="120000"/>
              </a:lnSpc>
            </a:pPr>
            <a:r>
              <a:rPr lang="zh-CN" altLang="en-US" sz="700" dirty="0" smtClean="0"/>
              <a:t>能效</a:t>
            </a:r>
            <a:r>
              <a:rPr lang="zh-CN" altLang="en-US" sz="700" dirty="0"/>
              <a:t>等级</a:t>
            </a:r>
            <a:r>
              <a:rPr lang="en-US" altLang="zh-CN" sz="700" dirty="0"/>
              <a:t>: Ⅵ</a:t>
            </a:r>
          </a:p>
          <a:p>
            <a:pPr>
              <a:lnSpc>
                <a:spcPct val="120000"/>
              </a:lnSpc>
            </a:pPr>
            <a:r>
              <a:rPr lang="zh-CN" altLang="en-US" sz="700" dirty="0"/>
              <a:t>能效认证</a:t>
            </a:r>
            <a:r>
              <a:rPr lang="en-US" altLang="zh-CN" sz="700" dirty="0"/>
              <a:t>: DOE, MEPS, </a:t>
            </a:r>
            <a:r>
              <a:rPr lang="en-US" altLang="zh-CN" sz="700" dirty="0" err="1"/>
              <a:t>NRcan</a:t>
            </a:r>
            <a:r>
              <a:rPr lang="en-US" altLang="zh-CN" sz="700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1126" y="204820"/>
            <a:ext cx="2736850" cy="141255"/>
          </a:xfrm>
        </p:spPr>
        <p:txBody>
          <a:bodyPr wrap="square"/>
          <a:lstStyle/>
          <a:p>
            <a:pPr algn="l"/>
            <a:r>
              <a:rPr lang="en-US" altLang="zh-CN" sz="900" b="1" dirty="0">
                <a:latin typeface="黑体" pitchFamily="49" charset="-122"/>
                <a:ea typeface="黑体" pitchFamily="49" charset="-122"/>
              </a:rPr>
              <a:t>PAT</a:t>
            </a:r>
            <a:r>
              <a:rPr lang="zh-CN" altLang="en-US" sz="900" b="1" dirty="0">
                <a:latin typeface="黑体" pitchFamily="49" charset="-122"/>
                <a:ea typeface="黑体" pitchFamily="49" charset="-122"/>
              </a:rPr>
              <a:t>操作流程</a:t>
            </a:r>
          </a:p>
        </p:txBody>
      </p:sp>
      <p:sp>
        <p:nvSpPr>
          <p:cNvPr id="85" name="矩形 84"/>
          <p:cNvSpPr/>
          <p:nvPr/>
        </p:nvSpPr>
        <p:spPr>
          <a:xfrm>
            <a:off x="1323975" y="4927601"/>
            <a:ext cx="219932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4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91085" y="879475"/>
            <a:ext cx="15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000" indent="-450000"/>
            <a:r>
              <a:rPr lang="en-US" altLang="zh-CN" sz="700" b="1" dirty="0">
                <a:latin typeface="黑体" pitchFamily="49" charset="-122"/>
                <a:ea typeface="黑体" pitchFamily="49" charset="-122"/>
                <a:cs typeface="Aparajita"/>
              </a:rPr>
              <a:t>§1.1</a:t>
            </a:r>
            <a:r>
              <a:rPr lang="zh-CN" altLang="en-US" sz="700" b="1" dirty="0"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700" dirty="0"/>
              <a:t>扫描二维码下载</a:t>
            </a:r>
            <a:r>
              <a:rPr lang="en-US" altLang="zh-CN" sz="700" dirty="0"/>
              <a:t>PAT</a:t>
            </a:r>
            <a:r>
              <a:rPr lang="zh-CN" altLang="en-US" sz="700" dirty="0"/>
              <a:t>应用软件。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91085" y="1268836"/>
            <a:ext cx="1548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b="1" dirty="0">
                <a:latin typeface="黑体" pitchFamily="49" charset="-122"/>
                <a:ea typeface="黑体" pitchFamily="49" charset="-122"/>
                <a:cs typeface="Aparajita"/>
              </a:rPr>
              <a:t>§1.2</a:t>
            </a:r>
            <a:r>
              <a:rPr lang="zh-CN" altLang="en-US" sz="700" b="1" dirty="0"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700" dirty="0"/>
              <a:t>连接</a:t>
            </a:r>
            <a:r>
              <a:rPr lang="en-US" altLang="zh-CN" sz="700" dirty="0"/>
              <a:t>PAT</a:t>
            </a:r>
            <a:r>
              <a:rPr lang="zh-CN" altLang="en-US" sz="700" dirty="0"/>
              <a:t>与</a:t>
            </a:r>
            <a:r>
              <a:rPr lang="en-US" altLang="zh-CN" sz="700" dirty="0"/>
              <a:t>ALD</a:t>
            </a:r>
            <a:r>
              <a:rPr lang="zh-CN" altLang="en-US" sz="700" dirty="0"/>
              <a:t>设备。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91085" y="1652486"/>
            <a:ext cx="1548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b="1" dirty="0">
                <a:latin typeface="黑体" pitchFamily="49" charset="-122"/>
                <a:ea typeface="黑体" pitchFamily="49" charset="-122"/>
                <a:cs typeface="Aparajita"/>
              </a:rPr>
              <a:t>§1.3</a:t>
            </a:r>
            <a:r>
              <a:rPr lang="zh-CN" altLang="en-US" sz="700" b="1" dirty="0"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700" dirty="0"/>
              <a:t>长按</a:t>
            </a:r>
            <a:r>
              <a:rPr lang="en-US" altLang="zh-CN" sz="700" dirty="0"/>
              <a:t>PAT</a:t>
            </a:r>
            <a:r>
              <a:rPr lang="zh-CN" altLang="en-US" sz="700" dirty="0"/>
              <a:t>右侧电源键开机。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85448" y="2772635"/>
            <a:ext cx="15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000" indent="-450000"/>
            <a:r>
              <a:rPr lang="en-US" altLang="zh-CN" sz="700" b="1" dirty="0">
                <a:latin typeface="黑体" pitchFamily="49" charset="-122"/>
                <a:ea typeface="黑体" pitchFamily="49" charset="-122"/>
                <a:cs typeface="Aparajita"/>
              </a:rPr>
              <a:t>§1.4</a:t>
            </a:r>
            <a:r>
              <a:rPr lang="zh-CN" altLang="en-US" sz="700" b="1" dirty="0"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700" dirty="0"/>
              <a:t>打开应用软件后，搜索并连接蓝牙设备。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91085" y="3217101"/>
            <a:ext cx="1548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b="1" dirty="0">
                <a:latin typeface="黑体" pitchFamily="49" charset="-122"/>
                <a:ea typeface="黑体" pitchFamily="49" charset="-122"/>
                <a:cs typeface="Aparajita"/>
              </a:rPr>
              <a:t>§1.5</a:t>
            </a:r>
            <a:r>
              <a:rPr lang="zh-CN" altLang="en-US" sz="700" b="1" dirty="0"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700" dirty="0"/>
              <a:t>打开</a:t>
            </a:r>
            <a:r>
              <a:rPr lang="en-US" altLang="zh-CN" sz="700" dirty="0"/>
              <a:t>PAT</a:t>
            </a:r>
            <a:r>
              <a:rPr lang="zh-CN" altLang="en-US" sz="700" dirty="0"/>
              <a:t>的对外供电开关。</a:t>
            </a:r>
          </a:p>
        </p:txBody>
      </p:sp>
      <p:sp>
        <p:nvSpPr>
          <p:cNvPr id="40" name="流程图: 终止 39"/>
          <p:cNvSpPr>
            <a:spLocks/>
          </p:cNvSpPr>
          <p:nvPr/>
        </p:nvSpPr>
        <p:spPr bwMode="auto">
          <a:xfrm>
            <a:off x="257174" y="498475"/>
            <a:ext cx="838201" cy="201168"/>
          </a:xfrm>
          <a:prstGeom prst="flowChartTerminator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75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pitchFamily="2" charset="-122"/>
              </a:rPr>
              <a:t>开始</a:t>
            </a:r>
          </a:p>
        </p:txBody>
      </p:sp>
      <p:cxnSp>
        <p:nvCxnSpPr>
          <p:cNvPr id="41" name="直接箭头连接符 40"/>
          <p:cNvCxnSpPr/>
          <p:nvPr/>
        </p:nvCxnSpPr>
        <p:spPr bwMode="auto">
          <a:xfrm flipH="1">
            <a:off x="676274" y="699643"/>
            <a:ext cx="0" cy="1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圆角矩形 41"/>
          <p:cNvSpPr/>
          <p:nvPr/>
        </p:nvSpPr>
        <p:spPr bwMode="auto">
          <a:xfrm>
            <a:off x="161923" y="861643"/>
            <a:ext cx="1028702" cy="22860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75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pitchFamily="2" charset="-122"/>
              </a:rPr>
              <a:t>安装</a:t>
            </a:r>
            <a:r>
              <a:rPr kumimoji="0" lang="en-US" altLang="zh-CN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pitchFamily="2" charset="-122"/>
              </a:rPr>
              <a:t>PAT</a:t>
            </a:r>
            <a:r>
              <a:rPr kumimoji="0" lang="zh-CN" alt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pitchFamily="2" charset="-122"/>
              </a:rPr>
              <a:t>应用软件</a:t>
            </a:r>
          </a:p>
        </p:txBody>
      </p:sp>
      <p:cxnSp>
        <p:nvCxnSpPr>
          <p:cNvPr id="43" name="直接箭头连接符 42"/>
          <p:cNvCxnSpPr/>
          <p:nvPr/>
        </p:nvCxnSpPr>
        <p:spPr bwMode="auto">
          <a:xfrm flipH="1">
            <a:off x="676274" y="1090248"/>
            <a:ext cx="0" cy="1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圆角矩形 43"/>
          <p:cNvSpPr/>
          <p:nvPr/>
        </p:nvSpPr>
        <p:spPr bwMode="auto">
          <a:xfrm>
            <a:off x="161923" y="1252248"/>
            <a:ext cx="1028702" cy="22860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75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pitchFamily="2" charset="-122"/>
              </a:rPr>
              <a:t>连接设备</a:t>
            </a:r>
          </a:p>
        </p:txBody>
      </p:sp>
      <p:cxnSp>
        <p:nvCxnSpPr>
          <p:cNvPr id="45" name="直接箭头连接符 44"/>
          <p:cNvCxnSpPr/>
          <p:nvPr/>
        </p:nvCxnSpPr>
        <p:spPr bwMode="auto">
          <a:xfrm flipH="1">
            <a:off x="676274" y="1480853"/>
            <a:ext cx="0" cy="1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圆角矩形 45"/>
          <p:cNvSpPr/>
          <p:nvPr/>
        </p:nvSpPr>
        <p:spPr bwMode="auto">
          <a:xfrm>
            <a:off x="161923" y="1642853"/>
            <a:ext cx="1028702" cy="22860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75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pitchFamily="2" charset="-122"/>
              </a:rPr>
              <a:t>打开</a:t>
            </a:r>
            <a:r>
              <a:rPr kumimoji="0" lang="en-US" altLang="zh-CN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pitchFamily="2" charset="-122"/>
              </a:rPr>
              <a:t>PAT</a:t>
            </a:r>
            <a:r>
              <a:rPr lang="zh-CN" altLang="en-US" sz="800" b="1" dirty="0">
                <a:ea typeface="SimSun" pitchFamily="2" charset="-122"/>
              </a:rPr>
              <a:t>电源</a:t>
            </a:r>
            <a:endParaRPr kumimoji="0" lang="zh-CN" alt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pitchFamily="2" charset="-122"/>
            </a:endParaRPr>
          </a:p>
        </p:txBody>
      </p:sp>
      <p:cxnSp>
        <p:nvCxnSpPr>
          <p:cNvPr id="47" name="直接箭头连接符 46"/>
          <p:cNvCxnSpPr/>
          <p:nvPr/>
        </p:nvCxnSpPr>
        <p:spPr bwMode="auto">
          <a:xfrm flipH="1">
            <a:off x="676274" y="1871458"/>
            <a:ext cx="0" cy="1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圆角矩形 47"/>
          <p:cNvSpPr/>
          <p:nvPr/>
        </p:nvSpPr>
        <p:spPr bwMode="auto">
          <a:xfrm>
            <a:off x="161923" y="2033458"/>
            <a:ext cx="1028702" cy="22860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75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pitchFamily="2" charset="-122"/>
              </a:rPr>
              <a:t>打开</a:t>
            </a:r>
            <a:r>
              <a:rPr kumimoji="0" lang="en-US" altLang="zh-CN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pitchFamily="2" charset="-122"/>
              </a:rPr>
              <a:t>PAT</a:t>
            </a:r>
            <a:r>
              <a:rPr kumimoji="0" lang="zh-CN" alt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pitchFamily="2" charset="-122"/>
              </a:rPr>
              <a:t>应用软件</a:t>
            </a:r>
          </a:p>
        </p:txBody>
      </p:sp>
      <p:cxnSp>
        <p:nvCxnSpPr>
          <p:cNvPr id="49" name="直接箭头连接符 48"/>
          <p:cNvCxnSpPr/>
          <p:nvPr/>
        </p:nvCxnSpPr>
        <p:spPr bwMode="auto">
          <a:xfrm flipH="1">
            <a:off x="676274" y="2259617"/>
            <a:ext cx="0" cy="1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圆角矩形 49"/>
          <p:cNvSpPr/>
          <p:nvPr/>
        </p:nvSpPr>
        <p:spPr bwMode="auto">
          <a:xfrm>
            <a:off x="161923" y="2421617"/>
            <a:ext cx="1028702" cy="22860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75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pitchFamily="2" charset="-122"/>
              </a:rPr>
              <a:t>搜索蓝牙</a:t>
            </a:r>
          </a:p>
        </p:txBody>
      </p:sp>
      <p:cxnSp>
        <p:nvCxnSpPr>
          <p:cNvPr id="51" name="直接箭头连接符 50"/>
          <p:cNvCxnSpPr/>
          <p:nvPr/>
        </p:nvCxnSpPr>
        <p:spPr bwMode="auto">
          <a:xfrm flipH="1">
            <a:off x="676274" y="2650222"/>
            <a:ext cx="0" cy="1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2" name="圆角矩形 51"/>
          <p:cNvSpPr/>
          <p:nvPr/>
        </p:nvSpPr>
        <p:spPr bwMode="auto">
          <a:xfrm>
            <a:off x="161923" y="2812222"/>
            <a:ext cx="1028702" cy="22860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75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pitchFamily="2" charset="-122"/>
              </a:rPr>
              <a:t>连接蓝牙</a:t>
            </a:r>
          </a:p>
        </p:txBody>
      </p:sp>
      <p:cxnSp>
        <p:nvCxnSpPr>
          <p:cNvPr id="53" name="直接箭头连接符 52"/>
          <p:cNvCxnSpPr/>
          <p:nvPr/>
        </p:nvCxnSpPr>
        <p:spPr bwMode="auto">
          <a:xfrm flipH="1">
            <a:off x="676274" y="3040827"/>
            <a:ext cx="0" cy="1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4" name="圆角矩形 53"/>
          <p:cNvSpPr/>
          <p:nvPr/>
        </p:nvSpPr>
        <p:spPr bwMode="auto">
          <a:xfrm>
            <a:off x="161923" y="3202827"/>
            <a:ext cx="1028702" cy="22860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75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pitchFamily="2" charset="-122"/>
              </a:rPr>
              <a:t>打开供电开关</a:t>
            </a:r>
          </a:p>
        </p:txBody>
      </p:sp>
      <p:cxnSp>
        <p:nvCxnSpPr>
          <p:cNvPr id="55" name="直接箭头连接符 54"/>
          <p:cNvCxnSpPr/>
          <p:nvPr/>
        </p:nvCxnSpPr>
        <p:spPr bwMode="auto">
          <a:xfrm flipH="1">
            <a:off x="676274" y="3431432"/>
            <a:ext cx="0" cy="1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6" name="圆角矩形 55"/>
          <p:cNvSpPr/>
          <p:nvPr/>
        </p:nvSpPr>
        <p:spPr bwMode="auto">
          <a:xfrm>
            <a:off x="161923" y="3593432"/>
            <a:ext cx="1028702" cy="22860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75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pitchFamily="2" charset="-122"/>
              </a:rPr>
              <a:t>扫描</a:t>
            </a:r>
            <a:r>
              <a:rPr kumimoji="0" lang="en-US" altLang="zh-CN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pitchFamily="2" charset="-122"/>
              </a:rPr>
              <a:t>ALD</a:t>
            </a:r>
            <a:r>
              <a:rPr kumimoji="0" lang="zh-CN" alt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pitchFamily="2" charset="-122"/>
              </a:rPr>
              <a:t>设备</a:t>
            </a:r>
          </a:p>
        </p:txBody>
      </p:sp>
      <p:cxnSp>
        <p:nvCxnSpPr>
          <p:cNvPr id="57" name="直接箭头连接符 56"/>
          <p:cNvCxnSpPr/>
          <p:nvPr/>
        </p:nvCxnSpPr>
        <p:spPr bwMode="auto">
          <a:xfrm flipH="1">
            <a:off x="676274" y="3822037"/>
            <a:ext cx="0" cy="1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8" name="圆角矩形 57"/>
          <p:cNvSpPr/>
          <p:nvPr/>
        </p:nvSpPr>
        <p:spPr bwMode="auto">
          <a:xfrm>
            <a:off x="161923" y="3984037"/>
            <a:ext cx="1028702" cy="22860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75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pitchFamily="2" charset="-122"/>
              </a:rPr>
              <a:t>操作</a:t>
            </a:r>
            <a:r>
              <a:rPr kumimoji="0" lang="en-US" altLang="zh-CN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pitchFamily="2" charset="-122"/>
              </a:rPr>
              <a:t>ALD</a:t>
            </a:r>
            <a:r>
              <a:rPr kumimoji="0" lang="zh-CN" alt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pitchFamily="2" charset="-122"/>
              </a:rPr>
              <a:t>设备</a:t>
            </a:r>
          </a:p>
        </p:txBody>
      </p:sp>
      <p:cxnSp>
        <p:nvCxnSpPr>
          <p:cNvPr id="59" name="直接箭头连接符 58"/>
          <p:cNvCxnSpPr/>
          <p:nvPr/>
        </p:nvCxnSpPr>
        <p:spPr bwMode="auto">
          <a:xfrm flipH="1">
            <a:off x="676274" y="4212642"/>
            <a:ext cx="0" cy="1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圆角矩形 59"/>
          <p:cNvSpPr/>
          <p:nvPr/>
        </p:nvSpPr>
        <p:spPr bwMode="auto">
          <a:xfrm>
            <a:off x="161923" y="4374642"/>
            <a:ext cx="1028702" cy="22860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75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pitchFamily="2" charset="-122"/>
              </a:rPr>
              <a:t>退出</a:t>
            </a:r>
            <a:r>
              <a:rPr kumimoji="0" lang="en-US" altLang="zh-CN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pitchFamily="2" charset="-122"/>
              </a:rPr>
              <a:t>APP</a:t>
            </a:r>
            <a:r>
              <a:rPr kumimoji="0" lang="zh-CN" alt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pitchFamily="2" charset="-122"/>
              </a:rPr>
              <a:t>并关机</a:t>
            </a:r>
          </a:p>
        </p:txBody>
      </p:sp>
      <p:sp>
        <p:nvSpPr>
          <p:cNvPr id="61" name="流程图: 终止 60"/>
          <p:cNvSpPr>
            <a:spLocks/>
          </p:cNvSpPr>
          <p:nvPr/>
        </p:nvSpPr>
        <p:spPr bwMode="auto">
          <a:xfrm>
            <a:off x="257173" y="4765247"/>
            <a:ext cx="838201" cy="201168"/>
          </a:xfrm>
          <a:prstGeom prst="flowChartTerminator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75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900" b="1" dirty="0">
                <a:ea typeface="SimSun" pitchFamily="2" charset="-122"/>
              </a:rPr>
              <a:t>结束</a:t>
            </a:r>
            <a:endParaRPr kumimoji="0" lang="zh-CN" alt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pitchFamily="2" charset="-122"/>
            </a:endParaRPr>
          </a:p>
        </p:txBody>
      </p:sp>
      <p:cxnSp>
        <p:nvCxnSpPr>
          <p:cNvPr id="62" name="直接箭头连接符 61"/>
          <p:cNvCxnSpPr/>
          <p:nvPr/>
        </p:nvCxnSpPr>
        <p:spPr bwMode="auto">
          <a:xfrm flipH="1">
            <a:off x="676274" y="4603247"/>
            <a:ext cx="0" cy="1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tsShapeName" descr="EURG6D1C6407537@8D@77G49E4E5BCD@0867;F8:8&gt;R{11013794!!!BIHO@]{110137941@912661110CC860@095@OU,1492/qqu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1!N" hidden="1"/>
          <p:cNvSpPr>
            <a:spLocks noChangeArrowheads="1"/>
          </p:cNvSpPr>
          <p:nvPr/>
        </p:nvSpPr>
        <p:spPr bwMode="auto">
          <a:xfrm>
            <a:off x="3" y="2"/>
            <a:ext cx="618" cy="79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3 w 21600"/>
              <a:gd name="T13" fmla="*/ 2272 h 21600"/>
              <a:gd name="T14" fmla="*/ 16554 w 21600"/>
              <a:gd name="T15" fmla="*/ 1368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1074" tIns="20536" rIns="41074" bIns="20536" anchor="ctr"/>
          <a:lstStyle/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80181" y="650875"/>
            <a:ext cx="1448594" cy="1623897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700" dirty="0" smtClean="0"/>
              <a:t>方法一：</a:t>
            </a:r>
            <a:r>
              <a:rPr lang="zh-CN" altLang="zh-CN" sz="700" dirty="0" smtClean="0"/>
              <a:t>使用</a:t>
            </a:r>
            <a:r>
              <a:rPr lang="zh-CN" altLang="zh-CN" sz="700" dirty="0"/>
              <a:t>手机</a:t>
            </a:r>
            <a:r>
              <a:rPr lang="zh-CN" altLang="en-US" sz="700" dirty="0"/>
              <a:t>浏览器二维码扫描功能扫描</a:t>
            </a:r>
            <a:r>
              <a:rPr lang="en-US" altLang="zh-CN" sz="700" dirty="0"/>
              <a:t>PAT</a:t>
            </a:r>
            <a:r>
              <a:rPr lang="zh-CN" altLang="en-US" sz="700" dirty="0"/>
              <a:t>背后的</a:t>
            </a:r>
            <a:r>
              <a:rPr lang="zh-CN" altLang="zh-CN" sz="700" dirty="0"/>
              <a:t>二维码</a:t>
            </a:r>
            <a:r>
              <a:rPr lang="zh-CN" altLang="en-US" sz="700" dirty="0" smtClean="0"/>
              <a:t>。（</a:t>
            </a:r>
            <a:r>
              <a:rPr lang="zh-CN" altLang="zh-CN" sz="700" dirty="0"/>
              <a:t>部分浏览器可能存在使用限制不能下载，可更换不同浏览器尝试</a:t>
            </a:r>
            <a:r>
              <a:rPr lang="en-US" altLang="zh-CN" sz="700" dirty="0" smtClean="0"/>
              <a:t>)</a:t>
            </a:r>
            <a:r>
              <a:rPr lang="zh-CN" altLang="zh-CN" sz="700" dirty="0" smtClean="0"/>
              <a:t> </a:t>
            </a:r>
            <a:r>
              <a:rPr lang="en-US" altLang="zh-CN" sz="700" dirty="0" smtClean="0"/>
              <a:t>,</a:t>
            </a:r>
            <a:r>
              <a:rPr lang="zh-CN" altLang="zh-CN" sz="700" dirty="0" smtClean="0"/>
              <a:t>成功</a:t>
            </a:r>
            <a:r>
              <a:rPr lang="zh-CN" altLang="zh-CN" sz="700" dirty="0"/>
              <a:t>后下载安装</a:t>
            </a:r>
            <a:r>
              <a:rPr lang="en-US" altLang="zh-CN" sz="700" dirty="0"/>
              <a:t>PAT</a:t>
            </a:r>
            <a:r>
              <a:rPr lang="zh-CN" altLang="zh-CN" sz="700" dirty="0"/>
              <a:t>应用软件</a:t>
            </a:r>
            <a:r>
              <a:rPr lang="zh-CN" altLang="en-US" sz="700" dirty="0"/>
              <a:t>。</a:t>
            </a:r>
            <a:endParaRPr lang="en-US" altLang="zh-CN" sz="700" dirty="0"/>
          </a:p>
          <a:p>
            <a:pPr>
              <a:lnSpc>
                <a:spcPct val="120000"/>
              </a:lnSpc>
            </a:pPr>
            <a:r>
              <a:rPr lang="zh-CN" altLang="en-US" sz="700" dirty="0"/>
              <a:t>该应用支持在</a:t>
            </a:r>
            <a:r>
              <a:rPr lang="en-US" altLang="zh-CN" sz="700" dirty="0"/>
              <a:t>Android 4.0</a:t>
            </a:r>
            <a:r>
              <a:rPr lang="zh-CN" altLang="en-US" sz="700" dirty="0"/>
              <a:t>及以上系统使用。推荐使用</a:t>
            </a:r>
            <a:r>
              <a:rPr lang="en-US" altLang="zh-CN" sz="700" dirty="0"/>
              <a:t>CPU</a:t>
            </a:r>
            <a:r>
              <a:rPr lang="zh-CN" altLang="en-US" sz="700" dirty="0"/>
              <a:t>双核</a:t>
            </a:r>
            <a:r>
              <a:rPr lang="en-US" altLang="zh-CN" sz="700" dirty="0"/>
              <a:t>1.2G</a:t>
            </a:r>
            <a:r>
              <a:rPr lang="zh-CN" altLang="en-US" sz="700" dirty="0"/>
              <a:t>，内存</a:t>
            </a:r>
            <a:r>
              <a:rPr lang="en-US" altLang="zh-CN" sz="700" dirty="0"/>
              <a:t>1G</a:t>
            </a:r>
            <a:r>
              <a:rPr lang="zh-CN" altLang="en-US" sz="700" dirty="0"/>
              <a:t>以上的手机</a:t>
            </a:r>
            <a:r>
              <a:rPr lang="zh-CN" altLang="en-US" sz="700" dirty="0" smtClean="0"/>
              <a:t>。</a:t>
            </a:r>
            <a:endParaRPr lang="en-US" altLang="zh-CN" sz="700" dirty="0" smtClean="0"/>
          </a:p>
          <a:p>
            <a:pPr>
              <a:lnSpc>
                <a:spcPct val="120000"/>
              </a:lnSpc>
            </a:pPr>
            <a:r>
              <a:rPr lang="zh-CN" altLang="en-US" sz="700" dirty="0"/>
              <a:t>方法二：打开手机浏览器，进入</a:t>
            </a:r>
            <a:r>
              <a:rPr lang="en-US" altLang="zh-CN" sz="700" dirty="0"/>
              <a:t>http://www.luxshare-tech.com/4.3_ald_files/file/PAT_build1.apk</a:t>
            </a:r>
            <a:r>
              <a:rPr lang="zh-CN" altLang="en-US" sz="700" dirty="0"/>
              <a:t>进行下载安装；</a:t>
            </a:r>
            <a:endParaRPr lang="en-US" altLang="zh-CN" sz="700" dirty="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11125" y="193675"/>
            <a:ext cx="2728913" cy="224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432" tIns="42716" rIns="85432" bIns="42716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zh-CN" altLang="en-US" sz="900" b="1" dirty="0">
                <a:latin typeface="黑体" pitchFamily="49" charset="-122"/>
                <a:ea typeface="黑体" pitchFamily="49" charset="-122"/>
              </a:rPr>
              <a:t>操作步骤</a:t>
            </a:r>
            <a:endParaRPr lang="zh-CN" altLang="zh-CN" sz="9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775" y="435431"/>
            <a:ext cx="115929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b="1" dirty="0">
                <a:latin typeface="黑体" pitchFamily="49" charset="-122"/>
                <a:ea typeface="黑体" pitchFamily="49" charset="-122"/>
                <a:cs typeface="Aparajita"/>
              </a:rPr>
              <a:t>§1.1  </a:t>
            </a:r>
            <a:r>
              <a:rPr lang="zh-CN" altLang="en-US" sz="800" b="1" dirty="0">
                <a:latin typeface="黑体" pitchFamily="49" charset="-122"/>
                <a:ea typeface="黑体" pitchFamily="49" charset="-122"/>
                <a:cs typeface="Aparajita"/>
              </a:rPr>
              <a:t>应用软件安装</a:t>
            </a:r>
            <a:endParaRPr lang="zh-CN" altLang="en-US" sz="8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4775" y="2327275"/>
            <a:ext cx="12618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b="1" dirty="0">
                <a:latin typeface="黑体" pitchFamily="49" charset="-122"/>
                <a:ea typeface="黑体" pitchFamily="49" charset="-122"/>
                <a:cs typeface="Aparajita"/>
              </a:rPr>
              <a:t>§1.2  PAT</a:t>
            </a:r>
            <a:r>
              <a:rPr lang="zh-CN" altLang="en-US" sz="800" b="1" dirty="0">
                <a:latin typeface="黑体" pitchFamily="49" charset="-122"/>
                <a:ea typeface="黑体" pitchFamily="49" charset="-122"/>
                <a:cs typeface="Aparajita"/>
              </a:rPr>
              <a:t>连接</a:t>
            </a:r>
            <a:r>
              <a:rPr lang="en-US" altLang="zh-CN" sz="800" b="1" dirty="0">
                <a:latin typeface="黑体" pitchFamily="49" charset="-122"/>
                <a:ea typeface="黑体" pitchFamily="49" charset="-122"/>
                <a:cs typeface="Aparajita"/>
              </a:rPr>
              <a:t>ALD</a:t>
            </a:r>
            <a:r>
              <a:rPr lang="zh-CN" altLang="en-US" sz="800" b="1" dirty="0">
                <a:latin typeface="黑体" pitchFamily="49" charset="-122"/>
                <a:ea typeface="黑体" pitchFamily="49" charset="-122"/>
                <a:cs typeface="Aparajita"/>
              </a:rPr>
              <a:t>设备</a:t>
            </a:r>
            <a:endParaRPr lang="zh-CN" altLang="en-US" sz="8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1125" y="2542719"/>
            <a:ext cx="136525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dirty="0"/>
              <a:t>RS485</a:t>
            </a:r>
            <a:r>
              <a:rPr lang="zh-CN" altLang="en-US" sz="700" dirty="0"/>
              <a:t>通信方式连接示意图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97025" y="2542719"/>
            <a:ext cx="124777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dirty="0"/>
              <a:t>OOK</a:t>
            </a:r>
            <a:r>
              <a:rPr lang="zh-CN" altLang="en-US" sz="700" dirty="0"/>
              <a:t>通信方式连接示意图</a:t>
            </a:r>
          </a:p>
        </p:txBody>
      </p:sp>
      <p:sp>
        <p:nvSpPr>
          <p:cNvPr id="15" name="矩形 14"/>
          <p:cNvSpPr/>
          <p:nvPr/>
        </p:nvSpPr>
        <p:spPr>
          <a:xfrm>
            <a:off x="1323975" y="4725401"/>
            <a:ext cx="219932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5</a:t>
            </a:r>
            <a:endParaRPr lang="zh-CN" altLang="en-US" dirty="0"/>
          </a:p>
        </p:txBody>
      </p:sp>
      <p:pic>
        <p:nvPicPr>
          <p:cNvPr id="23" name="图片 22" descr="D:\code\lint\PAA_lux\paa\app\src\main\res\drawable-xhdpi\guide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420" y="2834363"/>
            <a:ext cx="954647" cy="15848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图片 23" descr="D:\code\lint\PAA_lux\paa\app\src\main\res\drawable-xhdpi\guide2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175" y="2834363"/>
            <a:ext cx="1320165" cy="1881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250" y="727075"/>
            <a:ext cx="1219200" cy="12192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11125" y="421491"/>
            <a:ext cx="2736850" cy="977566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pPr marL="180000" lvl="4" indent="-180000" eaLnBrk="0" hangingPunct="0">
              <a:lnSpc>
                <a:spcPct val="120000"/>
              </a:lnSpc>
              <a:buSzPct val="100000"/>
              <a:buFont typeface="Wingdings" pitchFamily="2" charset="2"/>
              <a:buChar char="l"/>
            </a:pPr>
            <a:r>
              <a:rPr lang="zh-CN" altLang="en-US" sz="700" dirty="0" bmk="">
                <a:latin typeface="+mn-lt"/>
                <a:cs typeface="Times New Roman" pitchFamily="18" charset="0"/>
              </a:rPr>
              <a:t>长按电源开关键开机，</a:t>
            </a:r>
            <a:r>
              <a:rPr lang="en-US" altLang="zh-CN" sz="700" dirty="0" bmk="">
                <a:latin typeface="+mn-lt"/>
                <a:cs typeface="Times New Roman" pitchFamily="18" charset="0"/>
              </a:rPr>
              <a:t> PWR</a:t>
            </a:r>
            <a:r>
              <a:rPr lang="zh-CN" altLang="en-US" sz="700" dirty="0" bmk="">
                <a:latin typeface="+mn-lt"/>
                <a:cs typeface="Times New Roman" pitchFamily="18" charset="0"/>
              </a:rPr>
              <a:t>灯</a:t>
            </a:r>
            <a:r>
              <a:rPr lang="en-US" altLang="zh-CN" sz="700" dirty="0" bmk="">
                <a:latin typeface="+mn-lt"/>
                <a:cs typeface="Times New Roman" pitchFamily="18" charset="0"/>
              </a:rPr>
              <a:t>(</a:t>
            </a:r>
            <a:r>
              <a:rPr lang="zh-CN" altLang="en-US" sz="700" dirty="0" bmk="">
                <a:latin typeface="+mn-lt"/>
                <a:cs typeface="Times New Roman" pitchFamily="18" charset="0"/>
              </a:rPr>
              <a:t>电源指示灯</a:t>
            </a:r>
            <a:r>
              <a:rPr lang="en-US" altLang="zh-CN" sz="700" dirty="0" bmk="">
                <a:latin typeface="+mn-lt"/>
                <a:cs typeface="Times New Roman" pitchFamily="18" charset="0"/>
              </a:rPr>
              <a:t>)</a:t>
            </a:r>
            <a:r>
              <a:rPr lang="zh-CN" altLang="en-US" sz="700" dirty="0" bmk="">
                <a:latin typeface="+mn-lt"/>
                <a:cs typeface="Times New Roman" pitchFamily="18" charset="0"/>
              </a:rPr>
              <a:t>亮，表明</a:t>
            </a:r>
            <a:r>
              <a:rPr lang="en-US" altLang="zh-CN" sz="700" dirty="0" bmk="">
                <a:latin typeface="+mn-lt"/>
                <a:cs typeface="Times New Roman" pitchFamily="18" charset="0"/>
              </a:rPr>
              <a:t>PAT</a:t>
            </a:r>
            <a:r>
              <a:rPr lang="zh-CN" altLang="en-US" sz="700" dirty="0" bmk="">
                <a:latin typeface="+mn-lt"/>
                <a:cs typeface="Times New Roman" pitchFamily="18" charset="0"/>
              </a:rPr>
              <a:t>开机正常。</a:t>
            </a:r>
            <a:endParaRPr lang="en-US" altLang="zh-CN" sz="700" dirty="0" bmk="">
              <a:latin typeface="+mn-lt"/>
              <a:cs typeface="Times New Roman" pitchFamily="18" charset="0"/>
            </a:endParaRPr>
          </a:p>
          <a:p>
            <a:pPr marL="180000" lvl="4" indent="-180000" eaLnBrk="0" hangingPunct="0">
              <a:lnSpc>
                <a:spcPct val="120000"/>
              </a:lnSpc>
              <a:buSzPct val="100000"/>
            </a:pPr>
            <a:r>
              <a:rPr lang="en-US" altLang="zh-CN" sz="700" dirty="0" bmk="">
                <a:latin typeface="+mn-lt"/>
                <a:cs typeface="Times New Roman" pitchFamily="18" charset="0"/>
              </a:rPr>
              <a:t>      PWR</a:t>
            </a:r>
            <a:r>
              <a:rPr lang="zh-CN" altLang="en-US" sz="700" dirty="0" bmk="">
                <a:latin typeface="+mn-lt"/>
                <a:cs typeface="Times New Roman" pitchFamily="18" charset="0"/>
              </a:rPr>
              <a:t>灯为绿色表明</a:t>
            </a:r>
            <a:r>
              <a:rPr lang="en-US" altLang="zh-CN" sz="700" dirty="0" bmk="">
                <a:latin typeface="+mn-lt"/>
                <a:cs typeface="Times New Roman" pitchFamily="18" charset="0"/>
              </a:rPr>
              <a:t>PAT</a:t>
            </a:r>
            <a:r>
              <a:rPr lang="zh-CN" altLang="en-US" sz="700" dirty="0" bmk="">
                <a:latin typeface="+mn-lt"/>
                <a:cs typeface="Times New Roman" pitchFamily="18" charset="0"/>
              </a:rPr>
              <a:t>电池剩余电量为</a:t>
            </a:r>
            <a:r>
              <a:rPr lang="en-US" altLang="zh-CN" sz="700" dirty="0" bmk="">
                <a:latin typeface="+mn-lt"/>
                <a:cs typeface="Times New Roman" pitchFamily="18" charset="0"/>
              </a:rPr>
              <a:t>100%~65%,</a:t>
            </a:r>
          </a:p>
          <a:p>
            <a:pPr marL="180000" lvl="4" indent="-180000" eaLnBrk="0" hangingPunct="0">
              <a:lnSpc>
                <a:spcPct val="120000"/>
              </a:lnSpc>
              <a:buSzPct val="100000"/>
            </a:pPr>
            <a:r>
              <a:rPr lang="en-US" altLang="zh-CN" sz="700" dirty="0" bmk="">
                <a:latin typeface="+mn-lt"/>
                <a:cs typeface="Times New Roman" pitchFamily="18" charset="0"/>
              </a:rPr>
              <a:t>      PWR</a:t>
            </a:r>
            <a:r>
              <a:rPr lang="zh-CN" altLang="en-US" sz="700" dirty="0" bmk="">
                <a:latin typeface="+mn-lt"/>
                <a:cs typeface="Times New Roman" pitchFamily="18" charset="0"/>
              </a:rPr>
              <a:t>灯为黄色表明</a:t>
            </a:r>
            <a:r>
              <a:rPr lang="en-US" altLang="zh-CN" sz="700" dirty="0" bmk="">
                <a:latin typeface="+mn-lt"/>
                <a:cs typeface="Times New Roman" pitchFamily="18" charset="0"/>
              </a:rPr>
              <a:t>PAT</a:t>
            </a:r>
            <a:r>
              <a:rPr lang="zh-CN" altLang="en-US" sz="700" dirty="0" bmk="">
                <a:latin typeface="+mn-lt"/>
                <a:cs typeface="Times New Roman" pitchFamily="18" charset="0"/>
              </a:rPr>
              <a:t>电池剩余电量为</a:t>
            </a:r>
            <a:r>
              <a:rPr lang="en-US" altLang="zh-CN" sz="700" dirty="0" bmk="">
                <a:latin typeface="+mn-lt"/>
                <a:cs typeface="Times New Roman" pitchFamily="18" charset="0"/>
              </a:rPr>
              <a:t>65%~20%</a:t>
            </a:r>
            <a:r>
              <a:rPr lang="zh-CN" altLang="en-US" sz="700" dirty="0" bmk="">
                <a:latin typeface="+mn-lt"/>
                <a:cs typeface="Times New Roman" pitchFamily="18" charset="0"/>
              </a:rPr>
              <a:t>，</a:t>
            </a:r>
            <a:endParaRPr lang="en-US" altLang="zh-CN" sz="700" dirty="0" bmk="">
              <a:latin typeface="+mn-lt"/>
              <a:cs typeface="Times New Roman" pitchFamily="18" charset="0"/>
            </a:endParaRPr>
          </a:p>
          <a:p>
            <a:pPr marL="180000" lvl="4" indent="-180000" eaLnBrk="0" hangingPunct="0">
              <a:lnSpc>
                <a:spcPct val="120000"/>
              </a:lnSpc>
              <a:buSzPct val="100000"/>
            </a:pPr>
            <a:r>
              <a:rPr lang="en-US" altLang="zh-CN" sz="700" dirty="0" bmk="">
                <a:latin typeface="+mn-lt"/>
                <a:cs typeface="Times New Roman" pitchFamily="18" charset="0"/>
              </a:rPr>
              <a:t>      PWR</a:t>
            </a:r>
            <a:r>
              <a:rPr lang="zh-CN" altLang="en-US" sz="700" dirty="0" bmk="">
                <a:latin typeface="+mn-lt"/>
                <a:cs typeface="Times New Roman" pitchFamily="18" charset="0"/>
              </a:rPr>
              <a:t>灯为红色则表明</a:t>
            </a:r>
            <a:r>
              <a:rPr lang="en-US" altLang="zh-CN" sz="700" dirty="0" bmk="">
                <a:latin typeface="+mn-lt"/>
                <a:cs typeface="Times New Roman" pitchFamily="18" charset="0"/>
              </a:rPr>
              <a:t>PAT</a:t>
            </a:r>
            <a:r>
              <a:rPr lang="zh-CN" altLang="en-US" sz="700" dirty="0" bmk="">
                <a:latin typeface="+mn-lt"/>
                <a:cs typeface="Times New Roman" pitchFamily="18" charset="0"/>
              </a:rPr>
              <a:t>电池剩余电量小于</a:t>
            </a:r>
            <a:r>
              <a:rPr lang="en-US" altLang="zh-CN" sz="700" dirty="0" bmk="">
                <a:latin typeface="+mn-lt"/>
                <a:cs typeface="Times New Roman" pitchFamily="18" charset="0"/>
              </a:rPr>
              <a:t>20%</a:t>
            </a:r>
            <a:r>
              <a:rPr lang="zh-CN" altLang="en-US" sz="700" dirty="0" bmk="">
                <a:latin typeface="+mn-lt"/>
                <a:cs typeface="Times New Roman" pitchFamily="18" charset="0"/>
              </a:rPr>
              <a:t>。</a:t>
            </a:r>
            <a:endParaRPr lang="en-US" altLang="zh-CN" sz="700" dirty="0" bmk="">
              <a:latin typeface="+mn-lt"/>
              <a:cs typeface="Times New Roman" pitchFamily="18" charset="0"/>
            </a:endParaRPr>
          </a:p>
          <a:p>
            <a:pPr marL="180000" lvl="4" indent="-180000" eaLnBrk="0" hangingPunct="0">
              <a:lnSpc>
                <a:spcPct val="120000"/>
              </a:lnSpc>
              <a:buSzPct val="100000"/>
              <a:buFont typeface="Wingdings" pitchFamily="2" charset="2"/>
              <a:buChar char="l"/>
            </a:pPr>
            <a:r>
              <a:rPr lang="zh-CN" altLang="en-US" sz="700" dirty="0" bmk="">
                <a:latin typeface="+mn-lt"/>
                <a:cs typeface="Times New Roman" pitchFamily="18" charset="0"/>
              </a:rPr>
              <a:t>若无法开机或</a:t>
            </a:r>
            <a:r>
              <a:rPr lang="en-US" altLang="zh-CN" sz="700" dirty="0" bmk="">
                <a:latin typeface="+mn-lt"/>
                <a:cs typeface="Times New Roman" pitchFamily="18" charset="0"/>
              </a:rPr>
              <a:t>PWR</a:t>
            </a:r>
            <a:r>
              <a:rPr lang="zh-CN" altLang="en-US" sz="700" dirty="0" bmk="">
                <a:latin typeface="+mn-lt"/>
                <a:cs typeface="Times New Roman" pitchFamily="18" charset="0"/>
              </a:rPr>
              <a:t>灯为红色时请插入正确规格的</a:t>
            </a:r>
            <a:r>
              <a:rPr lang="en-US" altLang="zh-CN" sz="700" dirty="0" bmk="">
                <a:latin typeface="+mn-lt"/>
                <a:cs typeface="Times New Roman" pitchFamily="18" charset="0"/>
              </a:rPr>
              <a:t>AC/DC</a:t>
            </a:r>
            <a:r>
              <a:rPr lang="zh-CN" altLang="en-US" sz="700" dirty="0" bmk="">
                <a:latin typeface="+mn-lt"/>
                <a:cs typeface="Times New Roman" pitchFamily="18" charset="0"/>
              </a:rPr>
              <a:t>适配器充电，充电时</a:t>
            </a:r>
            <a:r>
              <a:rPr lang="en-US" altLang="zh-CN" sz="700" dirty="0" bmk="">
                <a:latin typeface="+mn-lt"/>
                <a:cs typeface="Times New Roman" pitchFamily="18" charset="0"/>
              </a:rPr>
              <a:t>PWR</a:t>
            </a:r>
            <a:r>
              <a:rPr lang="zh-CN" altLang="en-US" sz="700" dirty="0" bmk="">
                <a:latin typeface="+mn-lt"/>
                <a:cs typeface="Times New Roman" pitchFamily="18" charset="0"/>
              </a:rPr>
              <a:t>灯闪烁。</a:t>
            </a:r>
            <a:endParaRPr lang="zh-CN" altLang="en-US" sz="700" dirty="0" bmk="">
              <a:latin typeface="+mn-lt"/>
              <a:cs typeface="宋体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125" y="193675"/>
            <a:ext cx="2736850" cy="215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b="1" dirty="0">
                <a:latin typeface="黑体" pitchFamily="49" charset="-122"/>
                <a:ea typeface="黑体" pitchFamily="49" charset="-122"/>
                <a:cs typeface="Aparajita"/>
              </a:rPr>
              <a:t>§1.3  PAT</a:t>
            </a:r>
            <a:r>
              <a:rPr lang="zh-CN" altLang="en-US" sz="800" b="1" dirty="0">
                <a:latin typeface="黑体" pitchFamily="49" charset="-122"/>
                <a:ea typeface="黑体" pitchFamily="49" charset="-122"/>
                <a:cs typeface="Aparajita"/>
              </a:rPr>
              <a:t>开机</a:t>
            </a:r>
            <a:endParaRPr lang="zh-CN" altLang="en-US" sz="8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17475" y="1489075"/>
            <a:ext cx="2730500" cy="209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432" tIns="42716" rIns="85432" bIns="42716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zh-CN" sz="800" b="1" dirty="0">
                <a:latin typeface="黑体" pitchFamily="49" charset="-122"/>
                <a:ea typeface="黑体" pitchFamily="49" charset="-122"/>
                <a:cs typeface="Aparajita"/>
              </a:rPr>
              <a:t>§1.4  </a:t>
            </a:r>
            <a:r>
              <a:rPr lang="zh-CN" altLang="en-US" sz="800" b="1" dirty="0">
                <a:latin typeface="黑体" pitchFamily="49" charset="-122"/>
                <a:ea typeface="黑体" pitchFamily="49" charset="-122"/>
                <a:cs typeface="Aparajita"/>
              </a:rPr>
              <a:t>连接蓝牙</a:t>
            </a:r>
            <a:endParaRPr lang="zh-CN" altLang="en-US" sz="8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16681" y="1774652"/>
            <a:ext cx="1207294" cy="719034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pPr marL="0" lvl="4" defTabSz="854324">
              <a:lnSpc>
                <a:spcPct val="120000"/>
              </a:lnSpc>
              <a:buSzPct val="100000"/>
            </a:pPr>
            <a:r>
              <a:rPr lang="zh-CN" altLang="zh-CN" sz="700" dirty="0">
                <a:latin typeface="+mn-lt"/>
                <a:cs typeface="Times New Roman" pitchFamily="18" charset="0"/>
              </a:rPr>
              <a:t>打开</a:t>
            </a:r>
            <a:r>
              <a:rPr lang="zh-CN" altLang="en-US" sz="700" dirty="0">
                <a:latin typeface="+mn-lt"/>
                <a:cs typeface="Times New Roman" pitchFamily="18" charset="0"/>
              </a:rPr>
              <a:t>手机</a:t>
            </a:r>
            <a:r>
              <a:rPr lang="en-US" altLang="zh-CN" sz="700" dirty="0">
                <a:latin typeface="+mn-lt"/>
                <a:cs typeface="Times New Roman" pitchFamily="18" charset="0"/>
              </a:rPr>
              <a:t>APP</a:t>
            </a:r>
            <a:r>
              <a:rPr lang="zh-CN" altLang="zh-CN" sz="700" dirty="0">
                <a:latin typeface="+mn-lt"/>
                <a:cs typeface="Times New Roman" pitchFamily="18" charset="0"/>
              </a:rPr>
              <a:t>，</a:t>
            </a:r>
            <a:r>
              <a:rPr lang="zh-CN" altLang="en-US" sz="700" dirty="0">
                <a:latin typeface="+mn-lt"/>
                <a:cs typeface="Times New Roman" pitchFamily="18" charset="0"/>
              </a:rPr>
              <a:t>弹出“请连接蓝牙”对话框，点击“确定”，进入蓝牙设备的选择界面，连接当前要使用的</a:t>
            </a:r>
            <a:r>
              <a:rPr lang="en-US" altLang="zh-CN" sz="700" dirty="0">
                <a:latin typeface="+mn-lt"/>
                <a:cs typeface="Times New Roman" pitchFamily="18" charset="0"/>
              </a:rPr>
              <a:t>PAT</a:t>
            </a:r>
            <a:r>
              <a:rPr lang="zh-CN" altLang="en-US" sz="700" dirty="0">
                <a:latin typeface="+mn-lt"/>
                <a:cs typeface="Times New Roman" pitchFamily="18" charset="0"/>
              </a:rPr>
              <a:t>。</a:t>
            </a:r>
            <a:endParaRPr lang="en-US" altLang="zh-CN" sz="700" dirty="0">
              <a:latin typeface="+mn-lt"/>
              <a:cs typeface="Times New Roman" pitchFamily="18" charset="0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7975" y="1870075"/>
            <a:ext cx="1440000" cy="532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/>
          <p:nvPr/>
        </p:nvSpPr>
        <p:spPr>
          <a:xfrm>
            <a:off x="116681" y="2606675"/>
            <a:ext cx="2836069" cy="221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 defTabSz="854324">
              <a:lnSpc>
                <a:spcPct val="120000"/>
              </a:lnSpc>
              <a:buSzPct val="100000"/>
            </a:pPr>
            <a:r>
              <a:rPr lang="en-US" altLang="zh-CN" sz="700" dirty="0">
                <a:latin typeface="+mn-lt"/>
              </a:rPr>
              <a:t>PAT</a:t>
            </a:r>
            <a:r>
              <a:rPr lang="zh-CN" altLang="en-US" sz="700" dirty="0">
                <a:latin typeface="+mn-lt"/>
                <a:cs typeface="Times New Roman" pitchFamily="18" charset="0"/>
              </a:rPr>
              <a:t>蓝牙名称为“</a:t>
            </a:r>
            <a:r>
              <a:rPr lang="en-US" altLang="zh-CN" sz="700" dirty="0">
                <a:latin typeface="+mn-lt"/>
              </a:rPr>
              <a:t>PAA</a:t>
            </a:r>
            <a:r>
              <a:rPr lang="zh-CN" altLang="en-US" sz="700" dirty="0">
                <a:latin typeface="+mn-lt"/>
              </a:rPr>
              <a:t>”</a:t>
            </a:r>
            <a:r>
              <a:rPr lang="en-US" altLang="zh-CN" sz="700" dirty="0">
                <a:latin typeface="+mn-lt"/>
              </a:rPr>
              <a:t>+ PAT</a:t>
            </a:r>
            <a:r>
              <a:rPr lang="zh-CN" altLang="en-US" sz="700" dirty="0">
                <a:latin typeface="+mn-lt"/>
                <a:cs typeface="Times New Roman" pitchFamily="18" charset="0"/>
              </a:rPr>
              <a:t>背部条码后</a:t>
            </a:r>
            <a:r>
              <a:rPr lang="en-US" altLang="zh-CN" sz="700" dirty="0">
                <a:latin typeface="+mn-lt"/>
                <a:cs typeface="Times New Roman" pitchFamily="18" charset="0"/>
              </a:rPr>
              <a:t>8</a:t>
            </a:r>
            <a:r>
              <a:rPr lang="zh-CN" altLang="en-US" sz="700" dirty="0">
                <a:latin typeface="+mn-lt"/>
                <a:cs typeface="Times New Roman" pitchFamily="18" charset="0"/>
              </a:rPr>
              <a:t>位，密码为“</a:t>
            </a:r>
            <a:r>
              <a:rPr lang="en-US" altLang="zh-CN" sz="700" dirty="0">
                <a:latin typeface="+mn-lt"/>
                <a:cs typeface="Arial" pitchFamily="34" charset="0"/>
              </a:rPr>
              <a:t>1234</a:t>
            </a:r>
            <a:r>
              <a:rPr lang="zh-CN" altLang="en-US" sz="700" dirty="0">
                <a:latin typeface="+mn-lt"/>
                <a:cs typeface="Arial" pitchFamily="34" charset="0"/>
              </a:rPr>
              <a:t>”</a:t>
            </a:r>
            <a:r>
              <a:rPr lang="zh-CN" altLang="en-US" sz="700" dirty="0">
                <a:latin typeface="+mn-lt"/>
                <a:cs typeface="Times New Roman" pitchFamily="18" charset="0"/>
              </a:rPr>
              <a:t>。</a:t>
            </a:r>
            <a:endParaRPr lang="zh-CN" altLang="en-US" sz="700" dirty="0">
              <a:latin typeface="+mn-lt"/>
              <a:cs typeface="宋体" pitchFamily="2" charset="-122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11125" y="3146363"/>
            <a:ext cx="2728913" cy="331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  <a:spAutoFit/>
          </a:bodyPr>
          <a:lstStyle/>
          <a:p>
            <a:pPr marL="180000" indent="-180000" defTabSz="854324" eaLnBrk="0" hangingPunct="0">
              <a:lnSpc>
                <a:spcPct val="120000"/>
              </a:lnSpc>
              <a:buFont typeface="Wingdings" pitchFamily="2" charset="2"/>
              <a:buChar char="l"/>
            </a:pPr>
            <a:r>
              <a:rPr kumimoji="0" lang="zh-CN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pitchFamily="2" charset="-122"/>
                <a:cs typeface="Times New Roman" pitchFamily="18" charset="0"/>
              </a:rPr>
              <a:t>连接失败时会弹窗提示“连接失败”，</a:t>
            </a:r>
            <a:r>
              <a:rPr lang="en-US" altLang="zh-CN" sz="700" dirty="0">
                <a:latin typeface="+mn-lt"/>
                <a:cs typeface="Times New Roman" pitchFamily="18" charset="0"/>
              </a:rPr>
              <a:t> PAT</a:t>
            </a:r>
            <a:r>
              <a:rPr lang="zh-CN" altLang="en-US" sz="700" dirty="0">
                <a:latin typeface="+mn-lt"/>
                <a:cs typeface="Times New Roman" pitchFamily="18" charset="0"/>
              </a:rPr>
              <a:t>的</a:t>
            </a:r>
            <a:r>
              <a:rPr lang="en-US" altLang="zh-CN" sz="700" dirty="0">
                <a:latin typeface="+mn-lt"/>
                <a:cs typeface="Times New Roman" pitchFamily="18" charset="0"/>
              </a:rPr>
              <a:t>COM</a:t>
            </a:r>
            <a:r>
              <a:rPr lang="zh-CN" altLang="en-US" sz="700" dirty="0">
                <a:latin typeface="+mn-lt"/>
                <a:cs typeface="Times New Roman" pitchFamily="18" charset="0"/>
              </a:rPr>
              <a:t>灯为不亮状态。</a:t>
            </a:r>
            <a:endParaRPr kumimoji="0" lang="zh-CN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宋体" pitchFamily="2" charset="-122"/>
              <a:cs typeface="宋体" pitchFamily="2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 cstate="print"/>
          <a:srcRect b="4407"/>
          <a:stretch>
            <a:fillRect/>
          </a:stretch>
        </p:blipFill>
        <p:spPr bwMode="auto">
          <a:xfrm>
            <a:off x="142875" y="3489326"/>
            <a:ext cx="1905470" cy="741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314715" y="3775075"/>
            <a:ext cx="762000" cy="252000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11124" y="2835275"/>
            <a:ext cx="2841625" cy="331235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pPr marL="180000" indent="-180000" defTabSz="854324" eaLnBrk="0" hangingPunct="0">
              <a:lnSpc>
                <a:spcPct val="120000"/>
              </a:lnSpc>
              <a:buFont typeface="Wingdings" pitchFamily="2" charset="2"/>
              <a:buChar char="l"/>
            </a:pPr>
            <a:r>
              <a:rPr lang="zh-CN" altLang="en-US" sz="700" dirty="0">
                <a:latin typeface="+mn-lt"/>
                <a:cs typeface="Times New Roman" pitchFamily="18" charset="0"/>
              </a:rPr>
              <a:t>连接成功后</a:t>
            </a:r>
            <a:r>
              <a:rPr lang="en-US" altLang="zh-CN" sz="700" dirty="0">
                <a:latin typeface="+mn-lt"/>
                <a:cs typeface="Times New Roman" pitchFamily="18" charset="0"/>
              </a:rPr>
              <a:t>APP</a:t>
            </a:r>
            <a:r>
              <a:rPr lang="zh-CN" altLang="en-US" sz="700" dirty="0">
                <a:latin typeface="+mn-lt"/>
                <a:cs typeface="Times New Roman" pitchFamily="18" charset="0"/>
              </a:rPr>
              <a:t>提示已连接到设备，界面跳转到</a:t>
            </a:r>
            <a:r>
              <a:rPr lang="en-US" altLang="zh-CN" sz="700" dirty="0">
                <a:latin typeface="+mn-lt"/>
                <a:cs typeface="Times New Roman" pitchFamily="18" charset="0"/>
              </a:rPr>
              <a:t>APP</a:t>
            </a:r>
            <a:r>
              <a:rPr lang="zh-CN" altLang="en-US" sz="700" dirty="0">
                <a:latin typeface="+mn-lt"/>
                <a:cs typeface="Times New Roman" pitchFamily="18" charset="0"/>
              </a:rPr>
              <a:t>的主界面，</a:t>
            </a:r>
            <a:r>
              <a:rPr lang="en-US" altLang="zh-CN" sz="700" dirty="0">
                <a:latin typeface="+mn-lt"/>
                <a:cs typeface="Times New Roman" pitchFamily="18" charset="0"/>
              </a:rPr>
              <a:t>PAT</a:t>
            </a:r>
            <a:r>
              <a:rPr lang="zh-CN" altLang="en-US" sz="700" dirty="0">
                <a:latin typeface="+mn-lt"/>
                <a:cs typeface="Times New Roman" pitchFamily="18" charset="0"/>
              </a:rPr>
              <a:t>的</a:t>
            </a:r>
            <a:r>
              <a:rPr lang="en-US" altLang="zh-CN" sz="700" dirty="0">
                <a:latin typeface="+mn-lt"/>
                <a:cs typeface="Times New Roman" pitchFamily="18" charset="0"/>
              </a:rPr>
              <a:t>COM</a:t>
            </a:r>
            <a:r>
              <a:rPr lang="zh-CN" altLang="en-US" sz="700" dirty="0">
                <a:latin typeface="+mn-lt"/>
                <a:cs typeface="Times New Roman" pitchFamily="18" charset="0"/>
              </a:rPr>
              <a:t>灯闪烁。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17475" y="4327698"/>
            <a:ext cx="2730500" cy="209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432" tIns="42716" rIns="85432" bIns="42716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zh-CN" sz="800" b="1" dirty="0">
                <a:latin typeface="黑体" pitchFamily="49" charset="-122"/>
                <a:ea typeface="黑体" pitchFamily="49" charset="-122"/>
                <a:cs typeface="Aparajita"/>
              </a:rPr>
              <a:t>§1.5  </a:t>
            </a:r>
            <a:r>
              <a:rPr lang="zh-CN" altLang="en-US" sz="800" b="1" dirty="0">
                <a:latin typeface="黑体" pitchFamily="49" charset="-122"/>
                <a:ea typeface="黑体" pitchFamily="49" charset="-122"/>
                <a:cs typeface="Aparajita"/>
              </a:rPr>
              <a:t>打开</a:t>
            </a:r>
            <a:r>
              <a:rPr lang="en-US" altLang="zh-CN" sz="800" b="1" dirty="0">
                <a:latin typeface="黑体" pitchFamily="49" charset="-122"/>
                <a:ea typeface="黑体" pitchFamily="49" charset="-122"/>
                <a:cs typeface="Aparajita"/>
              </a:rPr>
              <a:t>PAT</a:t>
            </a:r>
            <a:r>
              <a:rPr lang="zh-CN" altLang="en-US" sz="800" b="1" dirty="0">
                <a:latin typeface="黑体" pitchFamily="49" charset="-122"/>
                <a:ea typeface="黑体" pitchFamily="49" charset="-122"/>
                <a:cs typeface="Aparajita"/>
              </a:rPr>
              <a:t>对外供电开关</a:t>
            </a:r>
            <a:endParaRPr lang="zh-CN" altLang="en-US" sz="8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11126" y="4598406"/>
            <a:ext cx="2736849" cy="395869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pPr marL="36000" lvl="0"/>
            <a:r>
              <a:rPr lang="zh-CN" altLang="en-US" sz="700" dirty="0"/>
              <a:t>如上图所示，</a:t>
            </a:r>
            <a:r>
              <a:rPr lang="zh-CN" altLang="zh-CN" sz="700" dirty="0">
                <a:latin typeface="+mn-lt"/>
                <a:ea typeface="+mn-ea"/>
              </a:rPr>
              <a:t>当</a:t>
            </a:r>
            <a:r>
              <a:rPr lang="en-US" altLang="zh-CN" sz="700" dirty="0">
                <a:latin typeface="+mn-lt"/>
                <a:ea typeface="+mn-ea"/>
                <a:cs typeface="Times New Roman" pitchFamily="18" charset="0"/>
              </a:rPr>
              <a:t>PAT</a:t>
            </a:r>
            <a:r>
              <a:rPr lang="zh-CN" altLang="en-US" sz="700" b="1" dirty="0">
                <a:latin typeface="+mn-lt"/>
                <a:ea typeface="+mn-ea"/>
                <a:cs typeface="Times New Roman" pitchFamily="18" charset="0"/>
              </a:rPr>
              <a:t>对外供电开关</a:t>
            </a:r>
            <a:r>
              <a:rPr lang="zh-CN" altLang="zh-CN" sz="700" dirty="0">
                <a:latin typeface="+mn-lt"/>
                <a:ea typeface="+mn-ea"/>
              </a:rPr>
              <a:t>为</a:t>
            </a:r>
            <a:r>
              <a:rPr lang="zh-CN" altLang="zh-CN" sz="700" dirty="0"/>
              <a:t>灰色</a:t>
            </a:r>
            <a:r>
              <a:rPr lang="zh-CN" altLang="zh-CN" sz="700" dirty="0">
                <a:latin typeface="+mn-lt"/>
                <a:ea typeface="+mn-ea"/>
              </a:rPr>
              <a:t>时，表示</a:t>
            </a:r>
            <a:r>
              <a:rPr lang="en-US" altLang="zh-CN" sz="700" dirty="0">
                <a:latin typeface="+mn-lt"/>
                <a:ea typeface="+mn-ea"/>
              </a:rPr>
              <a:t>PAT</a:t>
            </a:r>
            <a:r>
              <a:rPr lang="zh-CN" altLang="zh-CN" sz="700" dirty="0">
                <a:latin typeface="+mn-lt"/>
                <a:ea typeface="+mn-ea"/>
              </a:rPr>
              <a:t>对</a:t>
            </a:r>
            <a:r>
              <a:rPr lang="en-US" altLang="zh-CN" sz="700" dirty="0">
                <a:latin typeface="+mn-lt"/>
                <a:ea typeface="+mn-ea"/>
              </a:rPr>
              <a:t>ALD</a:t>
            </a:r>
            <a:r>
              <a:rPr lang="zh-CN" altLang="zh-CN" sz="700" dirty="0">
                <a:latin typeface="+mn-lt"/>
                <a:ea typeface="+mn-ea"/>
              </a:rPr>
              <a:t>设备的供电开关</a:t>
            </a:r>
            <a:r>
              <a:rPr lang="zh-CN" altLang="en-US" sz="700" dirty="0">
                <a:latin typeface="+mn-lt"/>
                <a:ea typeface="+mn-ea"/>
              </a:rPr>
              <a:t>已经关闭；</a:t>
            </a:r>
            <a:r>
              <a:rPr lang="zh-CN" altLang="zh-CN" sz="700" dirty="0">
                <a:latin typeface="+mn-lt"/>
                <a:ea typeface="+mn-ea"/>
              </a:rPr>
              <a:t>为</a:t>
            </a:r>
            <a:r>
              <a:rPr lang="zh-CN" altLang="en-US" sz="700" dirty="0">
                <a:latin typeface="+mn-lt"/>
                <a:ea typeface="+mn-ea"/>
              </a:rPr>
              <a:t>白</a:t>
            </a:r>
            <a:r>
              <a:rPr lang="zh-CN" altLang="zh-CN" sz="700" dirty="0">
                <a:latin typeface="+mn-lt"/>
                <a:ea typeface="+mn-ea"/>
              </a:rPr>
              <a:t>色时，</a:t>
            </a:r>
            <a:r>
              <a:rPr lang="zh-CN" altLang="zh-CN" sz="700" dirty="0"/>
              <a:t>表示</a:t>
            </a:r>
            <a:r>
              <a:rPr lang="en-US" altLang="zh-CN" sz="700" dirty="0">
                <a:latin typeface="+mn-lt"/>
                <a:ea typeface="+mn-ea"/>
              </a:rPr>
              <a:t>PAT</a:t>
            </a:r>
            <a:r>
              <a:rPr lang="zh-CN" altLang="zh-CN" sz="700" dirty="0">
                <a:latin typeface="+mn-lt"/>
                <a:ea typeface="+mn-ea"/>
              </a:rPr>
              <a:t>对</a:t>
            </a:r>
            <a:r>
              <a:rPr lang="en-US" altLang="zh-CN" sz="700" dirty="0">
                <a:latin typeface="+mn-lt"/>
                <a:ea typeface="+mn-ea"/>
              </a:rPr>
              <a:t>ALD</a:t>
            </a:r>
            <a:r>
              <a:rPr lang="zh-CN" altLang="zh-CN" sz="700" dirty="0">
                <a:latin typeface="+mn-lt"/>
                <a:ea typeface="+mn-ea"/>
              </a:rPr>
              <a:t>设备</a:t>
            </a:r>
            <a:r>
              <a:rPr lang="zh-CN" altLang="en-US" sz="700" dirty="0">
                <a:latin typeface="+mn-lt"/>
                <a:ea typeface="+mn-ea"/>
              </a:rPr>
              <a:t>的供电</a:t>
            </a:r>
            <a:r>
              <a:rPr lang="zh-CN" altLang="zh-CN" sz="700" dirty="0">
                <a:latin typeface="+mn-lt"/>
                <a:ea typeface="+mn-ea"/>
              </a:rPr>
              <a:t>开关已</a:t>
            </a:r>
            <a:r>
              <a:rPr lang="zh-CN" altLang="en-US" sz="700" dirty="0">
                <a:latin typeface="+mn-lt"/>
                <a:ea typeface="+mn-ea"/>
              </a:rPr>
              <a:t>打开。</a:t>
            </a: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2009775" y="3502025"/>
            <a:ext cx="560066" cy="257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000" tIns="10800" rIns="5400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650" b="1" i="0" u="none" strike="noStrike" cap="none" normalizeH="0" baseline="0" dirty="0">
                <a:ln>
                  <a:noFill/>
                </a:ln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PAT</a:t>
            </a:r>
            <a:r>
              <a:rPr kumimoji="0" lang="zh-CN" altLang="en-US" sz="650" b="1" i="0" u="none" strike="noStrike" cap="none" normalizeH="0" baseline="0" dirty="0">
                <a:ln>
                  <a:noFill/>
                </a:ln>
                <a:effectLst/>
                <a:latin typeface="楷体" pitchFamily="49" charset="-122"/>
                <a:ea typeface="楷体" pitchFamily="49" charset="-122"/>
                <a:cs typeface="Times New Roman" pitchFamily="18" charset="0"/>
              </a:rPr>
              <a:t>对外供电开关</a:t>
            </a:r>
            <a:endParaRPr kumimoji="0" lang="zh-CN" altLang="en-US" sz="650" b="0" i="0" u="none" strike="noStrike" cap="none" normalizeH="0" baseline="0" dirty="0">
              <a:ln>
                <a:noFill/>
              </a:ln>
              <a:effectLst/>
              <a:latin typeface="楷体" pitchFamily="49" charset="-122"/>
              <a:ea typeface="楷体" pitchFamily="49" charset="-122"/>
              <a:cs typeface="宋体" pitchFamily="2" charset="-122"/>
            </a:endParaRPr>
          </a:p>
        </p:txBody>
      </p:sp>
      <p:sp>
        <p:nvSpPr>
          <p:cNvPr id="21" name="Oval 7"/>
          <p:cNvSpPr>
            <a:spLocks noChangeAspect="1" noChangeArrowheads="1"/>
          </p:cNvSpPr>
          <p:nvPr/>
        </p:nvSpPr>
        <p:spPr bwMode="auto">
          <a:xfrm>
            <a:off x="1794005" y="3517470"/>
            <a:ext cx="222001" cy="216000"/>
          </a:xfrm>
          <a:prstGeom prst="ellips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4" cstate="print"/>
          <a:srcRect l="86666" b="90711"/>
          <a:stretch>
            <a:fillRect/>
          </a:stretch>
        </p:blipFill>
        <p:spPr bwMode="auto">
          <a:xfrm>
            <a:off x="2390775" y="3870325"/>
            <a:ext cx="228600" cy="271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Oval 7"/>
          <p:cNvSpPr>
            <a:spLocks noChangeAspect="1" noChangeArrowheads="1"/>
          </p:cNvSpPr>
          <p:nvPr/>
        </p:nvSpPr>
        <p:spPr bwMode="auto">
          <a:xfrm>
            <a:off x="2403476" y="3876675"/>
            <a:ext cx="215900" cy="210064"/>
          </a:xfrm>
          <a:prstGeom prst="ellips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+mj-lt"/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2287909" y="4130675"/>
            <a:ext cx="560066" cy="157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000" tIns="10800" rIns="5400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650" dirty="0">
                <a:latin typeface="楷体" pitchFamily="49" charset="-122"/>
                <a:ea typeface="楷体" pitchFamily="49" charset="-122"/>
                <a:cs typeface="宋体" pitchFamily="2" charset="-122"/>
              </a:rPr>
              <a:t>打开状态</a:t>
            </a:r>
            <a:endParaRPr kumimoji="0" lang="zh-CN" altLang="en-US" sz="650" b="0" i="0" u="none" strike="noStrike" cap="none" normalizeH="0" baseline="0" dirty="0">
              <a:ln>
                <a:noFill/>
              </a:ln>
              <a:effectLst/>
              <a:latin typeface="楷体" pitchFamily="49" charset="-122"/>
              <a:ea typeface="楷体" pitchFamily="49" charset="-122"/>
              <a:cs typeface="宋体" pitchFamily="2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323975" y="4927601"/>
            <a:ext cx="219932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6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 descr="D:\paa转测试B008\01fb33812ce564a13319e85048ddf289c4ed91a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315" y="627944"/>
            <a:ext cx="1191260" cy="237560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4775" y="185981"/>
            <a:ext cx="2730500" cy="224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432" tIns="42716" rIns="85432" bIns="42716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zh-CN" altLang="en-US" sz="900" b="1" dirty="0">
                <a:latin typeface="黑体" pitchFamily="49" charset="-122"/>
                <a:ea typeface="黑体" pitchFamily="49" charset="-122"/>
                <a:cs typeface="Aparajita"/>
              </a:rPr>
              <a:t>帮助文档获取</a:t>
            </a:r>
            <a:endParaRPr lang="zh-CN" altLang="en-US" sz="9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104775" y="3294178"/>
            <a:ext cx="2736851" cy="1623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  <a:spAutoFit/>
          </a:bodyPr>
          <a:lstStyle/>
          <a:p>
            <a:pPr marL="180000" marR="0" lvl="0" indent="-18000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l"/>
              <a:tabLst/>
            </a:pPr>
            <a:r>
              <a:rPr lang="en-US" altLang="zh-CN" sz="700" dirty="0">
                <a:latin typeface="+mn-lt"/>
                <a:cs typeface="宋体" pitchFamily="2" charset="-122"/>
              </a:rPr>
              <a:t>APP</a:t>
            </a:r>
            <a:r>
              <a:rPr lang="zh-CN" altLang="en-US" sz="700" dirty="0">
                <a:latin typeface="+mn-lt"/>
                <a:cs typeface="宋体" pitchFamily="2" charset="-122"/>
              </a:rPr>
              <a:t>软件操作无响应：</a:t>
            </a:r>
            <a:endParaRPr lang="en-US" altLang="zh-CN" sz="700" dirty="0">
              <a:latin typeface="+mn-lt"/>
              <a:cs typeface="宋体" pitchFamily="2" charset="-122"/>
            </a:endParaRPr>
          </a:p>
          <a:p>
            <a:pPr marL="180000">
              <a:lnSpc>
                <a:spcPct val="120000"/>
              </a:lnSpc>
            </a:pPr>
            <a:r>
              <a:rPr lang="zh-CN" altLang="en-US" sz="700" dirty="0">
                <a:cs typeface="宋体" pitchFamily="2" charset="-122"/>
              </a:rPr>
              <a:t>请确认手机蓝牙功能是否打开；</a:t>
            </a:r>
            <a:endParaRPr lang="en-US" altLang="zh-CN" sz="700" dirty="0">
              <a:cs typeface="宋体" pitchFamily="2" charset="-122"/>
            </a:endParaRPr>
          </a:p>
          <a:p>
            <a:pPr marL="180000">
              <a:lnSpc>
                <a:spcPct val="120000"/>
              </a:lnSpc>
            </a:pPr>
            <a:r>
              <a:rPr lang="zh-CN" altLang="en-US" sz="700" dirty="0">
                <a:latin typeface="+mn-lt"/>
                <a:cs typeface="宋体" pitchFamily="2" charset="-122"/>
              </a:rPr>
              <a:t>请确认蓝牙是否已经配对；</a:t>
            </a:r>
            <a:endParaRPr lang="en-US" altLang="zh-CN" sz="700" dirty="0">
              <a:latin typeface="+mn-lt"/>
              <a:cs typeface="宋体" pitchFamily="2" charset="-122"/>
            </a:endParaRPr>
          </a:p>
          <a:p>
            <a:pPr marL="180000">
              <a:lnSpc>
                <a:spcPct val="120000"/>
              </a:lnSpc>
            </a:pPr>
            <a:r>
              <a:rPr lang="en-US" altLang="zh-CN" sz="700" dirty="0">
                <a:latin typeface="+mn-lt"/>
                <a:cs typeface="宋体" pitchFamily="2" charset="-122"/>
              </a:rPr>
              <a:t>PAT</a:t>
            </a:r>
            <a:r>
              <a:rPr lang="zh-CN" altLang="en-US" sz="700" dirty="0">
                <a:latin typeface="+mn-lt"/>
                <a:cs typeface="宋体" pitchFamily="2" charset="-122"/>
              </a:rPr>
              <a:t>与手机距离是否过远，空旷场景实测最大连接约</a:t>
            </a:r>
            <a:r>
              <a:rPr lang="en-US" altLang="zh-CN" sz="700" dirty="0">
                <a:latin typeface="+mn-lt"/>
                <a:cs typeface="宋体" pitchFamily="2" charset="-122"/>
              </a:rPr>
              <a:t>30</a:t>
            </a:r>
            <a:r>
              <a:rPr lang="zh-CN" altLang="en-US" sz="700" dirty="0">
                <a:latin typeface="+mn-lt"/>
                <a:cs typeface="宋体" pitchFamily="2" charset="-122"/>
              </a:rPr>
              <a:t>米。</a:t>
            </a:r>
            <a:endParaRPr lang="en-US" altLang="zh-CN" sz="700" dirty="0">
              <a:latin typeface="+mn-lt"/>
              <a:cs typeface="宋体" pitchFamily="2" charset="-122"/>
            </a:endParaRPr>
          </a:p>
          <a:p>
            <a:pPr marL="180000" marR="0" lvl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zh-CN" altLang="en-US" sz="700" dirty="0">
                <a:latin typeface="+mn-lt"/>
                <a:cs typeface="宋体" pitchFamily="2" charset="-122"/>
              </a:rPr>
              <a:t>请确认</a:t>
            </a:r>
            <a:r>
              <a:rPr lang="en-US" altLang="zh-CN" sz="700" dirty="0">
                <a:latin typeface="+mn-lt"/>
                <a:cs typeface="宋体" pitchFamily="2" charset="-122"/>
              </a:rPr>
              <a:t>PAT</a:t>
            </a:r>
            <a:r>
              <a:rPr lang="zh-CN" altLang="en-US" sz="700" dirty="0">
                <a:latin typeface="+mn-lt"/>
                <a:cs typeface="宋体" pitchFamily="2" charset="-122"/>
              </a:rPr>
              <a:t>蓝牙通信灯是否亮；</a:t>
            </a:r>
            <a:endParaRPr lang="en-US" altLang="zh-CN" sz="700" dirty="0">
              <a:latin typeface="+mn-lt"/>
              <a:cs typeface="宋体" pitchFamily="2" charset="-122"/>
            </a:endParaRPr>
          </a:p>
          <a:p>
            <a:pPr marL="180000" marR="0" lvl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zh-CN" altLang="en-US" sz="700" dirty="0">
                <a:latin typeface="+mn-lt"/>
                <a:cs typeface="宋体" pitchFamily="2" charset="-122"/>
              </a:rPr>
              <a:t>多个</a:t>
            </a:r>
            <a:r>
              <a:rPr lang="en-US" altLang="zh-CN" sz="700" dirty="0">
                <a:latin typeface="+mn-lt"/>
                <a:cs typeface="宋体" pitchFamily="2" charset="-122"/>
              </a:rPr>
              <a:t>PAT</a:t>
            </a:r>
            <a:r>
              <a:rPr lang="zh-CN" altLang="en-US" sz="700" dirty="0">
                <a:latin typeface="+mn-lt"/>
                <a:cs typeface="宋体" pitchFamily="2" charset="-122"/>
              </a:rPr>
              <a:t>在一起使用时请确认手机连接的</a:t>
            </a:r>
            <a:r>
              <a:rPr lang="en-US" altLang="zh-CN" sz="700" dirty="0">
                <a:latin typeface="+mn-lt"/>
                <a:cs typeface="宋体" pitchFamily="2" charset="-122"/>
              </a:rPr>
              <a:t>PAT</a:t>
            </a:r>
            <a:r>
              <a:rPr lang="zh-CN" altLang="en-US" sz="700" dirty="0">
                <a:latin typeface="+mn-lt"/>
                <a:cs typeface="宋体" pitchFamily="2" charset="-122"/>
              </a:rPr>
              <a:t>是否正确。</a:t>
            </a:r>
            <a:endParaRPr lang="en-US" altLang="zh-CN" sz="700" dirty="0">
              <a:latin typeface="+mn-lt"/>
              <a:cs typeface="宋体" pitchFamily="2" charset="-122"/>
            </a:endParaRPr>
          </a:p>
          <a:p>
            <a:pPr marL="180000" indent="-180000">
              <a:lnSpc>
                <a:spcPct val="120000"/>
              </a:lnSpc>
              <a:buFont typeface="Wingdings" pitchFamily="2" charset="2"/>
              <a:buChar char="l"/>
            </a:pPr>
            <a:r>
              <a:rPr lang="en-US" altLang="zh-CN" sz="700" dirty="0">
                <a:latin typeface="+mn-lt"/>
              </a:rPr>
              <a:t>PAT</a:t>
            </a:r>
            <a:r>
              <a:rPr lang="zh-CN" altLang="en-US" sz="700" dirty="0">
                <a:latin typeface="+mn-lt"/>
              </a:rPr>
              <a:t>无法正常启动：</a:t>
            </a:r>
            <a:endParaRPr lang="en-US" altLang="zh-CN" sz="700" dirty="0">
              <a:latin typeface="+mn-lt"/>
            </a:endParaRPr>
          </a:p>
          <a:p>
            <a:pPr marL="180000">
              <a:lnSpc>
                <a:spcPct val="120000"/>
              </a:lnSpc>
            </a:pPr>
            <a:r>
              <a:rPr lang="zh-CN" altLang="zh-CN" sz="700" dirty="0"/>
              <a:t>是否电池电量过低，满电量</a:t>
            </a:r>
            <a:r>
              <a:rPr lang="en-US" altLang="zh-CN" sz="700" dirty="0"/>
              <a:t>PAT</a:t>
            </a:r>
            <a:r>
              <a:rPr lang="zh-CN" altLang="zh-CN" sz="700" dirty="0"/>
              <a:t>最</a:t>
            </a:r>
            <a:r>
              <a:rPr lang="zh-CN" altLang="en-US" sz="700" dirty="0"/>
              <a:t>多</a:t>
            </a:r>
            <a:r>
              <a:rPr lang="zh-CN" altLang="zh-CN" sz="700" dirty="0"/>
              <a:t>可校准外置</a:t>
            </a:r>
            <a:r>
              <a:rPr lang="en-US" altLang="zh-CN" sz="700" dirty="0"/>
              <a:t>RCU</a:t>
            </a:r>
            <a:r>
              <a:rPr lang="zh-CN" altLang="zh-CN" sz="700" dirty="0"/>
              <a:t>约</a:t>
            </a:r>
            <a:r>
              <a:rPr lang="en-US" altLang="zh-CN" sz="700" dirty="0"/>
              <a:t>80</a:t>
            </a:r>
            <a:r>
              <a:rPr lang="zh-CN" altLang="zh-CN" sz="700" dirty="0"/>
              <a:t>次</a:t>
            </a:r>
            <a:r>
              <a:rPr lang="zh-CN" altLang="en-US" sz="700" dirty="0">
                <a:latin typeface="+mn-lt"/>
                <a:cs typeface="宋体" pitchFamily="2" charset="-122"/>
              </a:rPr>
              <a:t>。</a:t>
            </a:r>
            <a:endParaRPr lang="en-US" altLang="zh-CN" sz="700" dirty="0">
              <a:latin typeface="+mn-lt"/>
              <a:cs typeface="宋体" pitchFamily="2" charset="-122"/>
            </a:endParaRPr>
          </a:p>
          <a:p>
            <a:pPr marL="180000">
              <a:lnSpc>
                <a:spcPct val="120000"/>
              </a:lnSpc>
            </a:pPr>
            <a:r>
              <a:rPr lang="zh-CN" altLang="en-US" sz="700" dirty="0">
                <a:latin typeface="+mn-lt"/>
                <a:cs typeface="宋体" pitchFamily="2" charset="-122"/>
              </a:rPr>
              <a:t>请连接</a:t>
            </a:r>
            <a:r>
              <a:rPr lang="en-US" altLang="zh-CN" sz="700" dirty="0" bmk="">
                <a:latin typeface="+mn-lt"/>
                <a:cs typeface="Times New Roman" pitchFamily="18" charset="0"/>
              </a:rPr>
              <a:t>AC/DC</a:t>
            </a:r>
            <a:r>
              <a:rPr lang="zh-CN" altLang="en-US" sz="700" dirty="0" bmk="">
                <a:latin typeface="+mn-lt"/>
                <a:cs typeface="Times New Roman" pitchFamily="18" charset="0"/>
              </a:rPr>
              <a:t>适配器</a:t>
            </a:r>
            <a:r>
              <a:rPr lang="zh-CN" altLang="en-US" sz="700" dirty="0">
                <a:latin typeface="+mn-lt"/>
                <a:cs typeface="宋体" pitchFamily="2" charset="-122"/>
              </a:rPr>
              <a:t>进行充电。</a:t>
            </a:r>
            <a:endParaRPr lang="en-US" altLang="zh-CN" sz="700" dirty="0">
              <a:latin typeface="+mn-lt"/>
              <a:cs typeface="宋体" pitchFamily="2" charset="-122"/>
            </a:endParaRPr>
          </a:p>
          <a:p>
            <a:pPr marL="180000" lvl="0" indent="-180000">
              <a:lnSpc>
                <a:spcPct val="120000"/>
              </a:lnSpc>
              <a:buFont typeface="Wingdings" pitchFamily="2" charset="2"/>
              <a:buChar char="l"/>
            </a:pPr>
            <a:r>
              <a:rPr lang="zh-CN" altLang="en-US" sz="700" dirty="0">
                <a:latin typeface="+mn-lt"/>
                <a:cs typeface="宋体" pitchFamily="2" charset="-122"/>
              </a:rPr>
              <a:t>正在使用过程中</a:t>
            </a:r>
            <a:r>
              <a:rPr lang="en-US" altLang="zh-CN" sz="700" dirty="0">
                <a:latin typeface="+mn-lt"/>
                <a:cs typeface="宋体" pitchFamily="2" charset="-122"/>
              </a:rPr>
              <a:t>PAT </a:t>
            </a:r>
            <a:r>
              <a:rPr lang="zh-CN" altLang="en-US" sz="700" dirty="0">
                <a:latin typeface="+mn-lt"/>
                <a:cs typeface="宋体" pitchFamily="2" charset="-122"/>
              </a:rPr>
              <a:t>无法正常关闭：</a:t>
            </a:r>
            <a:endParaRPr lang="en-US" altLang="zh-CN" sz="700" dirty="0">
              <a:latin typeface="+mn-lt"/>
              <a:cs typeface="宋体" pitchFamily="2" charset="-122"/>
            </a:endParaRPr>
          </a:p>
          <a:p>
            <a:pPr marL="180000" lvl="0">
              <a:lnSpc>
                <a:spcPct val="120000"/>
              </a:lnSpc>
            </a:pPr>
            <a:r>
              <a:rPr lang="zh-CN" altLang="en-US" sz="700" dirty="0">
                <a:latin typeface="+mn-lt"/>
                <a:cs typeface="宋体" pitchFamily="2" charset="-122"/>
              </a:rPr>
              <a:t>请长按模块电源开关进行复位后再尝试关闭。</a:t>
            </a:r>
            <a:endParaRPr lang="en-US" altLang="zh-CN" sz="700" dirty="0">
              <a:latin typeface="+mn-lt"/>
              <a:cs typeface="宋体" pitchFamily="2" charset="-122"/>
            </a:endParaRPr>
          </a:p>
          <a:p>
            <a:pPr marL="180000" indent="-180000">
              <a:lnSpc>
                <a:spcPct val="120000"/>
              </a:lnSpc>
              <a:buFont typeface="Wingdings" pitchFamily="2" charset="2"/>
              <a:buChar char="l"/>
            </a:pPr>
            <a:r>
              <a:rPr lang="zh-CN" altLang="en-US" sz="700" dirty="0">
                <a:latin typeface="+mn-lt"/>
                <a:cs typeface="宋体" pitchFamily="2" charset="-122"/>
              </a:rPr>
              <a:t>其它告警信息请参照</a:t>
            </a:r>
            <a:r>
              <a:rPr lang="en-US" altLang="zh-CN" sz="700" dirty="0">
                <a:latin typeface="+mn-lt"/>
                <a:cs typeface="宋体" pitchFamily="2" charset="-122"/>
              </a:rPr>
              <a:t>APP</a:t>
            </a:r>
            <a:r>
              <a:rPr lang="zh-CN" altLang="en-US" sz="700" dirty="0">
                <a:latin typeface="+mn-lt"/>
                <a:cs typeface="宋体" pitchFamily="2" charset="-122"/>
              </a:rPr>
              <a:t>在线帮助文档</a:t>
            </a:r>
            <a:r>
              <a:rPr lang="zh-CN" altLang="en-US" sz="700" dirty="0">
                <a:latin typeface="Arial" pitchFamily="34" charset="0"/>
                <a:cs typeface="宋体" pitchFamily="2" charset="-122"/>
              </a:rPr>
              <a:t>。</a:t>
            </a:r>
            <a:endParaRPr lang="en-US" altLang="zh-CN" sz="700" dirty="0">
              <a:latin typeface="Arial" pitchFamily="34" charset="0"/>
              <a:cs typeface="宋体" pitchFamily="2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1125" y="3013075"/>
            <a:ext cx="2736850" cy="236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000" lvl="0" indent="-108000">
              <a:lnSpc>
                <a:spcPct val="120000"/>
              </a:lnSpc>
            </a:pPr>
            <a:r>
              <a:rPr lang="zh-CN" altLang="en-US" sz="900" b="1" dirty="0">
                <a:latin typeface="黑体" pitchFamily="49" charset="-122"/>
                <a:ea typeface="黑体" pitchFamily="49" charset="-122"/>
                <a:cs typeface="宋体" pitchFamily="2" charset="-122"/>
              </a:rPr>
              <a:t>常见问题</a:t>
            </a:r>
            <a:endParaRPr lang="en-US" altLang="zh-CN" sz="900" b="1" dirty="0">
              <a:latin typeface="黑体" pitchFamily="49" charset="-122"/>
              <a:ea typeface="黑体" pitchFamily="49" charset="-122"/>
              <a:cs typeface="宋体" pitchFamily="2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4775" y="422275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dirty="0"/>
              <a:t>PAT</a:t>
            </a:r>
            <a:r>
              <a:rPr lang="zh-CN" altLang="en-US" sz="700" dirty="0"/>
              <a:t>的详细操作参照</a:t>
            </a:r>
            <a:r>
              <a:rPr lang="en-US" altLang="zh-CN" sz="700" dirty="0"/>
              <a:t>APP</a:t>
            </a:r>
            <a:r>
              <a:rPr lang="zh-CN" altLang="en-US" sz="700" dirty="0"/>
              <a:t>的帮助文档，帮助文档打开方式参照下图。 </a:t>
            </a: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750673" y="1870075"/>
            <a:ext cx="420901" cy="118616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323975" y="4927601"/>
            <a:ext cx="219932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7</a:t>
            </a:r>
            <a:endParaRPr lang="zh-CN" altLang="en-US" dirty="0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746008" y="640940"/>
            <a:ext cx="127520" cy="133740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tsShapeName" descr="EURG6D1C6407537@8D@77G49E4E5BCD@0867;F8:8&gt;R{11013794!!!BIHO@]{110137941@912661110CC860@095@OU,1492/qqu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1!N" hidden="1"/>
          <p:cNvSpPr>
            <a:spLocks noChangeArrowheads="1"/>
          </p:cNvSpPr>
          <p:nvPr/>
        </p:nvSpPr>
        <p:spPr bwMode="auto">
          <a:xfrm>
            <a:off x="3" y="2"/>
            <a:ext cx="618" cy="79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3 w 21600"/>
              <a:gd name="T13" fmla="*/ 2272 h 21600"/>
              <a:gd name="T14" fmla="*/ 16554 w 21600"/>
              <a:gd name="T15" fmla="*/ 1368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1074" tIns="20536" rIns="41074" bIns="20536" anchor="ctr"/>
          <a:lstStyle/>
          <a:p>
            <a:endParaRPr lang="zh-CN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100288" y="191887"/>
            <a:ext cx="2747687" cy="224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432" tIns="42716" rIns="85432" bIns="42716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zh-CN" altLang="en-US" sz="900" b="1" dirty="0">
                <a:latin typeface="黑体" pitchFamily="49" charset="-122"/>
                <a:ea typeface="黑体" pitchFamily="49" charset="-122"/>
              </a:rPr>
              <a:t>日常维护</a:t>
            </a:r>
            <a:endParaRPr lang="zh-CN" altLang="zh-CN" sz="9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1" y="-12331"/>
            <a:ext cx="176625" cy="19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5432" tIns="42716" rIns="85432" bIns="42716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" name="Rectangle 57"/>
          <p:cNvSpPr>
            <a:spLocks noChangeArrowheads="1"/>
          </p:cNvSpPr>
          <p:nvPr/>
        </p:nvSpPr>
        <p:spPr bwMode="auto">
          <a:xfrm>
            <a:off x="1" y="-12331"/>
            <a:ext cx="176625" cy="19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5432" tIns="42716" rIns="85432" bIns="42716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117475" y="443704"/>
            <a:ext cx="2730500" cy="283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635" tIns="33635" rIns="33635" bIns="33635" numCol="1" anchor="ctr" anchorCtr="0" compatLnSpc="1">
            <a:prstTxWarp prst="textNoShape">
              <a:avLst/>
            </a:prstTxWarp>
            <a:spAutoFit/>
          </a:bodyPr>
          <a:lstStyle/>
          <a:p>
            <a:pPr defTabSz="854324"/>
            <a:r>
              <a:rPr kumimoji="0" lang="zh-CN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pitchFamily="2" charset="-122"/>
                <a:cs typeface="Times New Roman" pitchFamily="18" charset="0"/>
              </a:rPr>
              <a:t>在</a:t>
            </a:r>
            <a:r>
              <a:rPr kumimoji="0" lang="en-US" altLang="zh-CN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pitchFamily="2" charset="-122"/>
                <a:cs typeface="Times New Roman" pitchFamily="18" charset="0"/>
              </a:rPr>
              <a:t>PAT</a:t>
            </a:r>
            <a:r>
              <a:rPr kumimoji="0" lang="zh-CN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pitchFamily="2" charset="-122"/>
                <a:cs typeface="Times New Roman" pitchFamily="18" charset="0"/>
              </a:rPr>
              <a:t>日常使用和维护过程中，应注意对</a:t>
            </a:r>
            <a:r>
              <a:rPr kumimoji="0" lang="en-US" altLang="zh-CN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pitchFamily="2" charset="-122"/>
                <a:cs typeface="Times New Roman" pitchFamily="18" charset="0"/>
              </a:rPr>
              <a:t>PAT</a:t>
            </a:r>
            <a:r>
              <a:rPr kumimoji="0" lang="zh-CN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pitchFamily="2" charset="-122"/>
                <a:cs typeface="Times New Roman" pitchFamily="18" charset="0"/>
              </a:rPr>
              <a:t>的电池及外表壳体的保护</a:t>
            </a:r>
            <a:r>
              <a:rPr lang="zh-CN" altLang="en-US" sz="700" dirty="0">
                <a:latin typeface="+mn-lt"/>
                <a:cs typeface="Times New Roman" pitchFamily="18" charset="0"/>
              </a:rPr>
              <a:t>。</a:t>
            </a:r>
            <a:endParaRPr lang="zh-CN" altLang="en-US" sz="700" dirty="0">
              <a:latin typeface="+mn-lt"/>
              <a:cs typeface="宋体" pitchFamily="2" charset="-122"/>
            </a:endParaRP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116750" y="813737"/>
            <a:ext cx="2731225" cy="250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  <a:spAutoFit/>
          </a:bodyPr>
          <a:lstStyle/>
          <a:p>
            <a:pPr defTabSz="854324">
              <a:spcAft>
                <a:spcPts val="600"/>
              </a:spcAft>
            </a:pPr>
            <a:r>
              <a:rPr lang="zh-CN" altLang="zh-CN" sz="800" b="1" dirty="0"/>
              <a:t>电池</a:t>
            </a:r>
            <a:endParaRPr lang="en-US" altLang="zh-CN" sz="800" b="1" dirty="0"/>
          </a:p>
          <a:p>
            <a:pPr defTabSz="854324">
              <a:spcAft>
                <a:spcPts val="600"/>
              </a:spcAft>
            </a:pPr>
            <a:r>
              <a:rPr kumimoji="0" lang="en-US" altLang="zh-CN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pitchFamily="2" charset="-122"/>
                <a:cs typeface="Times New Roman" pitchFamily="18" charset="0"/>
              </a:rPr>
              <a:t>PAT</a:t>
            </a:r>
            <a:r>
              <a:rPr kumimoji="0" lang="zh-CN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的内置可充电电池为锂电池，使用不当将可能影响其使用寿命，甚至带来安全隐患。</a:t>
            </a:r>
            <a:endParaRPr kumimoji="0" lang="zh-CN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213581" indent="-213581" defTabSz="854324" eaLnBrk="0" hangingPunct="0">
              <a:lnSpc>
                <a:spcPct val="120000"/>
              </a:lnSpc>
              <a:buFont typeface="Wingdings" pitchFamily="2" charset="2"/>
              <a:buChar char="l"/>
            </a:pPr>
            <a:r>
              <a:rPr kumimoji="0" lang="zh-CN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pitchFamily="2" charset="-122"/>
                <a:cs typeface="Times New Roman" pitchFamily="18" charset="0"/>
              </a:rPr>
              <a:t>请</a:t>
            </a:r>
            <a:r>
              <a:rPr kumimoji="0" lang="zh-CN" altLang="en-US" sz="7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pitchFamily="2" charset="-122"/>
                <a:cs typeface="Times New Roman" pitchFamily="18" charset="0"/>
              </a:rPr>
              <a:t>勿过度充电或放电，否则将影响其正常使用寿命。</a:t>
            </a:r>
            <a:endParaRPr kumimoji="0" lang="zh-CN" altLang="en-US" sz="700" b="0" i="0" u="none" strike="noStrike" cap="none" normalizeH="0" baseline="0" dirty="0" bmk="">
              <a:ln>
                <a:noFill/>
              </a:ln>
              <a:solidFill>
                <a:schemeClr val="tx1"/>
              </a:solidFill>
              <a:effectLst/>
              <a:latin typeface="+mn-lt"/>
              <a:ea typeface="宋体" pitchFamily="2" charset="-122"/>
              <a:cs typeface="宋体" pitchFamily="2" charset="-122"/>
            </a:endParaRPr>
          </a:p>
          <a:p>
            <a:pPr marL="213581" indent="-213581" defTabSz="854324" eaLnBrk="0" hangingPunct="0">
              <a:lnSpc>
                <a:spcPct val="120000"/>
              </a:lnSpc>
              <a:buFont typeface="Wingdings" pitchFamily="2" charset="2"/>
              <a:buChar char="l"/>
            </a:pPr>
            <a:r>
              <a:rPr kumimoji="0" lang="en-US" altLang="zh-CN" sz="7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pitchFamily="2" charset="-122"/>
                <a:cs typeface="Times New Roman" pitchFamily="18" charset="0"/>
              </a:rPr>
              <a:t>PAT</a:t>
            </a:r>
            <a:r>
              <a:rPr kumimoji="0" lang="zh-CN" altLang="en-US" sz="7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pitchFamily="2" charset="-122"/>
                <a:cs typeface="Times New Roman" pitchFamily="18" charset="0"/>
              </a:rPr>
              <a:t>长时间不使用时，应每</a:t>
            </a:r>
            <a:r>
              <a:rPr kumimoji="0" lang="en-US" altLang="zh-CN" sz="7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pitchFamily="2" charset="-122"/>
                <a:cs typeface="Times New Roman" pitchFamily="18" charset="0"/>
              </a:rPr>
              <a:t>1~2</a:t>
            </a:r>
            <a:r>
              <a:rPr kumimoji="0" lang="zh-CN" altLang="en-US" sz="7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pitchFamily="2" charset="-122"/>
                <a:cs typeface="Times New Roman" pitchFamily="18" charset="0"/>
              </a:rPr>
              <a:t>个月至少充放电一次。</a:t>
            </a:r>
            <a:endParaRPr kumimoji="0" lang="zh-CN" altLang="en-US" sz="700" b="0" i="0" u="none" strike="noStrike" cap="none" normalizeH="0" baseline="0" dirty="0" bmk="">
              <a:ln>
                <a:noFill/>
              </a:ln>
              <a:solidFill>
                <a:schemeClr val="tx1"/>
              </a:solidFill>
              <a:effectLst/>
              <a:latin typeface="+mn-lt"/>
              <a:ea typeface="宋体" pitchFamily="2" charset="-122"/>
              <a:cs typeface="宋体" pitchFamily="2" charset="-122"/>
            </a:endParaRPr>
          </a:p>
          <a:p>
            <a:pPr marL="213581" indent="-213581" defTabSz="854324" eaLnBrk="0" hangingPunct="0">
              <a:lnSpc>
                <a:spcPct val="120000"/>
              </a:lnSpc>
              <a:buFont typeface="Wingdings" pitchFamily="2" charset="2"/>
              <a:buChar char="l"/>
            </a:pPr>
            <a:r>
              <a:rPr lang="zh-CN" altLang="en-US" sz="700" dirty="0" bmk="">
                <a:latin typeface="+mn-lt"/>
                <a:cs typeface="Times New Roman" pitchFamily="18" charset="0"/>
              </a:rPr>
              <a:t>请使用正确规格的</a:t>
            </a:r>
            <a:r>
              <a:rPr lang="en-US" altLang="zh-CN" sz="700" dirty="0" bmk="">
                <a:latin typeface="+mn-lt"/>
                <a:cs typeface="Times New Roman" pitchFamily="18" charset="0"/>
              </a:rPr>
              <a:t>AC/DC</a:t>
            </a:r>
            <a:r>
              <a:rPr lang="zh-CN" altLang="en-US" sz="700" dirty="0" bmk="">
                <a:latin typeface="+mn-lt"/>
                <a:cs typeface="Times New Roman" pitchFamily="18" charset="0"/>
              </a:rPr>
              <a:t>适配器。</a:t>
            </a:r>
            <a:endParaRPr kumimoji="0" lang="zh-CN" altLang="en-US" sz="700" b="0" i="0" u="none" strike="noStrike" cap="none" normalizeH="0" baseline="0" dirty="0" bmk="">
              <a:ln>
                <a:noFill/>
              </a:ln>
              <a:solidFill>
                <a:srgbClr val="FF0000"/>
              </a:solidFill>
              <a:effectLst/>
              <a:latin typeface="+mn-lt"/>
              <a:ea typeface="宋体" pitchFamily="2" charset="-122"/>
              <a:cs typeface="宋体" pitchFamily="2" charset="-122"/>
            </a:endParaRPr>
          </a:p>
          <a:p>
            <a:pPr marL="213581" indent="-213581" defTabSz="854324" eaLnBrk="0" hangingPunct="0">
              <a:lnSpc>
                <a:spcPct val="120000"/>
              </a:lnSpc>
              <a:buFont typeface="Wingdings" pitchFamily="2" charset="2"/>
              <a:buChar char="l"/>
            </a:pPr>
            <a:r>
              <a:rPr kumimoji="0" lang="zh-CN" altLang="en-US" sz="7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pitchFamily="2" charset="-122"/>
                <a:cs typeface="Times New Roman" pitchFamily="18" charset="0"/>
              </a:rPr>
              <a:t>如果需要无外部电源条件下使用</a:t>
            </a:r>
            <a:r>
              <a:rPr kumimoji="0" lang="en-US" altLang="zh-CN" sz="7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pitchFamily="2" charset="-122"/>
                <a:cs typeface="Times New Roman" pitchFamily="18" charset="0"/>
              </a:rPr>
              <a:t>PAT</a:t>
            </a:r>
            <a:r>
              <a:rPr kumimoji="0" lang="zh-CN" altLang="en-US" sz="7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pitchFamily="2" charset="-122"/>
                <a:cs typeface="Times New Roman" pitchFamily="18" charset="0"/>
              </a:rPr>
              <a:t>，请确认电量充足，或者提前充足电量。</a:t>
            </a:r>
            <a:endParaRPr kumimoji="0" lang="zh-CN" altLang="en-US" sz="700" b="0" i="0" u="none" strike="noStrike" cap="none" normalizeH="0" baseline="0" dirty="0" bmk="">
              <a:ln>
                <a:noFill/>
              </a:ln>
              <a:solidFill>
                <a:schemeClr val="tx1"/>
              </a:solidFill>
              <a:effectLst/>
              <a:latin typeface="+mn-lt"/>
              <a:ea typeface="宋体" pitchFamily="2" charset="-122"/>
              <a:cs typeface="宋体" pitchFamily="2" charset="-122"/>
            </a:endParaRPr>
          </a:p>
          <a:p>
            <a:pPr marL="213581" indent="-213581" defTabSz="854324" eaLnBrk="0" hangingPunct="0">
              <a:lnSpc>
                <a:spcPct val="120000"/>
              </a:lnSpc>
              <a:buFont typeface="Wingdings" pitchFamily="2" charset="2"/>
              <a:buChar char="l"/>
            </a:pPr>
            <a:r>
              <a:rPr kumimoji="0" lang="zh-CN" altLang="en-US" sz="7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pitchFamily="2" charset="-122"/>
                <a:cs typeface="Times New Roman" pitchFamily="18" charset="0"/>
              </a:rPr>
              <a:t>禁止在高温</a:t>
            </a:r>
            <a:r>
              <a:rPr lang="zh-CN" altLang="en-US" sz="700" dirty="0" bmk="">
                <a:latin typeface="+mn-lt"/>
                <a:cs typeface="Times New Roman" pitchFamily="18" charset="0"/>
              </a:rPr>
              <a:t>热</a:t>
            </a:r>
            <a:r>
              <a:rPr kumimoji="0" lang="zh-CN" altLang="en-US" sz="7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pitchFamily="2" charset="-122"/>
                <a:cs typeface="Times New Roman" pitchFamily="18" charset="0"/>
              </a:rPr>
              <a:t>源旁，如火、加热器等使用或留置</a:t>
            </a:r>
            <a:r>
              <a:rPr kumimoji="0" lang="en-US" altLang="zh-CN" sz="7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pitchFamily="2" charset="-122"/>
                <a:cs typeface="Times New Roman" pitchFamily="18" charset="0"/>
              </a:rPr>
              <a:t>PAT</a:t>
            </a:r>
            <a:r>
              <a:rPr kumimoji="0" lang="zh-CN" altLang="en-US" sz="7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pitchFamily="2" charset="-122"/>
                <a:cs typeface="Times New Roman" pitchFamily="18" charset="0"/>
              </a:rPr>
              <a:t>，否则可能会引起电池过热、断路或功能失效，寿命减短。</a:t>
            </a:r>
            <a:endParaRPr kumimoji="0" lang="zh-CN" altLang="en-US" sz="700" b="0" i="0" u="none" strike="noStrike" cap="none" normalizeH="0" baseline="0" dirty="0" bmk="">
              <a:ln>
                <a:noFill/>
              </a:ln>
              <a:solidFill>
                <a:schemeClr val="tx1"/>
              </a:solidFill>
              <a:effectLst/>
              <a:latin typeface="+mn-lt"/>
              <a:ea typeface="宋体" pitchFamily="2" charset="-122"/>
              <a:cs typeface="宋体" pitchFamily="2" charset="-122"/>
            </a:endParaRPr>
          </a:p>
          <a:p>
            <a:pPr marL="213581" indent="-213581" defTabSz="854324" eaLnBrk="0" hangingPunct="0">
              <a:lnSpc>
                <a:spcPct val="120000"/>
              </a:lnSpc>
              <a:buFont typeface="Wingdings" pitchFamily="2" charset="2"/>
              <a:buChar char="l"/>
            </a:pPr>
            <a:r>
              <a:rPr kumimoji="0" lang="zh-CN" altLang="en-US" sz="7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pitchFamily="2" charset="-122"/>
                <a:cs typeface="Times New Roman" pitchFamily="18" charset="0"/>
              </a:rPr>
              <a:t>禁止在强静电和强磁场的场合使用</a:t>
            </a:r>
            <a:r>
              <a:rPr kumimoji="0" lang="en-US" altLang="zh-CN" sz="7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pitchFamily="2" charset="-122"/>
                <a:cs typeface="Times New Roman" pitchFamily="18" charset="0"/>
              </a:rPr>
              <a:t>PAT</a:t>
            </a:r>
            <a:r>
              <a:rPr kumimoji="0" lang="zh-CN" altLang="en-US" sz="7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pitchFamily="2" charset="-122"/>
                <a:cs typeface="Times New Roman" pitchFamily="18" charset="0"/>
              </a:rPr>
              <a:t>，否则易破坏电池安全保护装置，带来不安全的隐患。</a:t>
            </a:r>
            <a:endParaRPr kumimoji="0" lang="zh-CN" altLang="en-US" sz="700" b="0" i="0" u="none" strike="noStrike" cap="none" normalizeH="0" baseline="0" dirty="0" bmk="">
              <a:ln>
                <a:noFill/>
              </a:ln>
              <a:solidFill>
                <a:schemeClr val="tx1"/>
              </a:solidFill>
              <a:effectLst/>
              <a:latin typeface="+mn-lt"/>
              <a:ea typeface="宋体" pitchFamily="2" charset="-122"/>
              <a:cs typeface="宋体" pitchFamily="2" charset="-122"/>
            </a:endParaRPr>
          </a:p>
          <a:p>
            <a:pPr marL="213581" indent="-213581" defTabSz="854324" eaLnBrk="0" hangingPunct="0">
              <a:lnSpc>
                <a:spcPct val="120000"/>
              </a:lnSpc>
              <a:buFont typeface="Wingdings" pitchFamily="2" charset="2"/>
              <a:buChar char="l"/>
            </a:pPr>
            <a:r>
              <a:rPr kumimoji="0" lang="zh-CN" altLang="en-US" sz="7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pitchFamily="2" charset="-122"/>
                <a:cs typeface="Times New Roman" pitchFamily="18" charset="0"/>
              </a:rPr>
              <a:t>如果电池发出异味、发热、变色、变形或使用、存储、充电过程中出现任何异常现象</a:t>
            </a:r>
            <a:r>
              <a:rPr kumimoji="0" lang="zh-CN" altLang="en-US" sz="700" b="0" i="0" u="none" strike="noStrike" cap="none" normalizeH="0" baseline="0" dirty="0" bmk="">
                <a:ln>
                  <a:noFill/>
                </a:ln>
                <a:effectLst/>
                <a:latin typeface="+mn-lt"/>
                <a:ea typeface="宋体" pitchFamily="2" charset="-122"/>
                <a:cs typeface="Times New Roman" pitchFamily="18" charset="0"/>
              </a:rPr>
              <a:t>，请停止使用</a:t>
            </a:r>
            <a:r>
              <a:rPr kumimoji="0" lang="en-US" altLang="zh-CN" sz="700" b="0" i="0" u="none" strike="noStrike" cap="none" normalizeH="0" baseline="0" dirty="0" bmk="">
                <a:ln>
                  <a:noFill/>
                </a:ln>
                <a:effectLst/>
                <a:latin typeface="+mn-lt"/>
                <a:ea typeface="宋体" pitchFamily="2" charset="-122"/>
                <a:cs typeface="Times New Roman" pitchFamily="18" charset="0"/>
              </a:rPr>
              <a:t>PAT</a:t>
            </a:r>
            <a:r>
              <a:rPr kumimoji="0" lang="zh-CN" altLang="en-US" sz="700" b="0" i="0" u="none" strike="noStrike" cap="none" normalizeH="0" baseline="0" dirty="0" bmk="_Ref421712044">
                <a:ln>
                  <a:noFill/>
                </a:ln>
                <a:effectLst/>
                <a:latin typeface="+mn-lt"/>
                <a:ea typeface="宋体" pitchFamily="2" charset="-122"/>
                <a:cs typeface="Times New Roman" pitchFamily="18" charset="0"/>
              </a:rPr>
              <a:t>。</a:t>
            </a:r>
            <a:endParaRPr kumimoji="0" lang="en-US" altLang="zh-CN" sz="700" b="0" i="0" u="none" strike="noStrike" cap="none" normalizeH="0" baseline="0" dirty="0" bmk="_Ref421712044">
              <a:ln>
                <a:noFill/>
              </a:ln>
              <a:effectLst/>
              <a:latin typeface="+mn-lt"/>
              <a:ea typeface="宋体" pitchFamily="2" charset="-122"/>
              <a:cs typeface="Times New Roman" pitchFamily="18" charset="0"/>
            </a:endParaRPr>
          </a:p>
          <a:p>
            <a:pPr marL="180000" indent="-180000" defTabSz="854324" eaLnBrk="0" hangingPunct="0">
              <a:lnSpc>
                <a:spcPct val="120000"/>
              </a:lnSpc>
              <a:buFont typeface="Wingdings" pitchFamily="2" charset="2"/>
              <a:buChar char="l"/>
            </a:pPr>
            <a:r>
              <a:rPr lang="zh-CN" altLang="zh-CN" sz="700" dirty="0">
                <a:cs typeface="Times New Roman" pitchFamily="18" charset="0"/>
              </a:rPr>
              <a:t>如</a:t>
            </a:r>
            <a:r>
              <a:rPr lang="zh-CN" altLang="zh-CN" sz="700" dirty="0" bmk="">
                <a:cs typeface="Times New Roman" pitchFamily="18" charset="0"/>
              </a:rPr>
              <a:t>果发现充电不足</a:t>
            </a:r>
            <a:r>
              <a:rPr lang="en-US" altLang="zh-CN" sz="700" dirty="0" bmk="">
                <a:cs typeface="Times New Roman" pitchFamily="18" charset="0"/>
              </a:rPr>
              <a:t>2</a:t>
            </a:r>
            <a:r>
              <a:rPr lang="zh-CN" altLang="en-US" sz="700" dirty="0" bmk="_Ref421712045">
                <a:cs typeface="Times New Roman" pitchFamily="18" charset="0"/>
              </a:rPr>
              <a:t>小时就充满，或使用时不足</a:t>
            </a:r>
            <a:r>
              <a:rPr lang="en-US" altLang="zh-CN" sz="700" dirty="0" bmk="_Ref421712045">
                <a:cs typeface="Times New Roman" pitchFamily="18" charset="0"/>
              </a:rPr>
              <a:t>1</a:t>
            </a:r>
            <a:r>
              <a:rPr lang="zh-CN" altLang="en-US" sz="700" dirty="0" bmk="_Ref421712045">
                <a:cs typeface="Times New Roman" pitchFamily="18" charset="0"/>
              </a:rPr>
              <a:t>小时就电量过低告警，电池可能失效，请停止使用</a:t>
            </a:r>
            <a:r>
              <a:rPr lang="en-US" altLang="zh-CN" sz="700" dirty="0" bmk="_Ref421712045">
                <a:cs typeface="Times New Roman" pitchFamily="18" charset="0"/>
              </a:rPr>
              <a:t>PAT</a:t>
            </a:r>
            <a:r>
              <a:rPr lang="zh-CN" altLang="en-US" sz="700" dirty="0" bmk="_Ref421712045">
                <a:cs typeface="Times New Roman" pitchFamily="18" charset="0"/>
              </a:rPr>
              <a:t>。</a:t>
            </a:r>
            <a:endParaRPr lang="zh-CN" altLang="en-US" sz="700" dirty="0">
              <a:cs typeface="宋体" pitchFamily="2" charset="-122"/>
            </a:endParaRPr>
          </a:p>
          <a:p>
            <a:pPr marL="180000" indent="-180000" defTabSz="854324" eaLnBrk="0" hangingPunct="0">
              <a:lnSpc>
                <a:spcPct val="120000"/>
              </a:lnSpc>
              <a:buFont typeface="Wingdings" pitchFamily="2" charset="2"/>
              <a:buChar char="l"/>
            </a:pPr>
            <a:r>
              <a:rPr lang="en-US" altLang="zh-CN" sz="700" dirty="0">
                <a:cs typeface="Times New Roman" pitchFamily="18" charset="0"/>
              </a:rPr>
              <a:t>PAT</a:t>
            </a:r>
            <a:r>
              <a:rPr lang="zh-CN" altLang="en-US" sz="700" dirty="0">
                <a:cs typeface="Times New Roman" pitchFamily="18" charset="0"/>
              </a:rPr>
              <a:t>所使用的可充电电池由立讯公司指定厂家供应，如需要更换请向立讯公司技术支持人员咨询。</a:t>
            </a:r>
            <a:endParaRPr lang="zh-CN" altLang="en-US" sz="700" dirty="0">
              <a:cs typeface="宋体" pitchFamily="2" charset="-122"/>
            </a:endParaRPr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1" y="-12331"/>
            <a:ext cx="176625" cy="19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5432" tIns="42716" rIns="85432" bIns="42716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7" name="图片 28" descr="image0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6526" y="3394075"/>
            <a:ext cx="319185" cy="133893"/>
          </a:xfrm>
          <a:prstGeom prst="rect">
            <a:avLst/>
          </a:prstGeom>
          <a:noFill/>
        </p:spPr>
      </p:pic>
      <p:sp>
        <p:nvSpPr>
          <p:cNvPr id="29" name="矩形 28"/>
          <p:cNvSpPr/>
          <p:nvPr/>
        </p:nvSpPr>
        <p:spPr>
          <a:xfrm>
            <a:off x="111125" y="3504887"/>
            <a:ext cx="2731225" cy="193988"/>
          </a:xfrm>
          <a:prstGeom prst="rect">
            <a:avLst/>
          </a:prstGeom>
        </p:spPr>
        <p:txBody>
          <a:bodyPr wrap="square" lIns="85432" tIns="42716" rIns="85432" bIns="42716">
            <a:spAutoFit/>
          </a:bodyPr>
          <a:lstStyle/>
          <a:p>
            <a:r>
              <a:rPr lang="zh-CN" altLang="zh-CN" sz="700" dirty="0">
                <a:latin typeface="楷体" pitchFamily="49" charset="-122"/>
                <a:ea typeface="楷体" pitchFamily="49" charset="-122"/>
                <a:cs typeface="Times New Roman" pitchFamily="18" charset="0"/>
              </a:rPr>
              <a:t>请妥善处置废弃的电池，如使用绝缘材料包住电极，以防起火</a:t>
            </a:r>
            <a:r>
              <a:rPr lang="zh-CN" altLang="en-US" sz="700" dirty="0">
                <a:latin typeface="楷体" pitchFamily="49" charset="-122"/>
                <a:ea typeface="楷体" pitchFamily="49" charset="-122"/>
                <a:cs typeface="Times New Roman" pitchFamily="18" charset="0"/>
              </a:rPr>
              <a:t>。</a:t>
            </a:r>
          </a:p>
        </p:txBody>
      </p:sp>
      <p:sp>
        <p:nvSpPr>
          <p:cNvPr id="15" name="矩形 14"/>
          <p:cNvSpPr/>
          <p:nvPr/>
        </p:nvSpPr>
        <p:spPr>
          <a:xfrm>
            <a:off x="1323975" y="4927601"/>
            <a:ext cx="219932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8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tsShapeName" descr="EURG6D1C6407537@8D@77G49E4E5BCD@0867;F8:8&gt;R{11013794!!!BIHO@]{110137941@912661110CC860@095@OU,1492/qqu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!1!N" hidden="1"/>
          <p:cNvSpPr>
            <a:spLocks noChangeArrowheads="1"/>
          </p:cNvSpPr>
          <p:nvPr/>
        </p:nvSpPr>
        <p:spPr bwMode="auto">
          <a:xfrm>
            <a:off x="3" y="2"/>
            <a:ext cx="618" cy="79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3 w 21600"/>
              <a:gd name="T13" fmla="*/ 2272 h 21600"/>
              <a:gd name="T14" fmla="*/ 16554 w 21600"/>
              <a:gd name="T15" fmla="*/ 1368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1074" tIns="20536" rIns="41074" bIns="20536" anchor="ctr"/>
          <a:lstStyle/>
          <a:p>
            <a:endParaRPr lang="zh-CN" altLang="en-US"/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1" y="2150086"/>
            <a:ext cx="176625" cy="19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5432" tIns="42716" rIns="85432" bIns="42716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1" y="-12331"/>
            <a:ext cx="176625" cy="19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5432" tIns="42716" rIns="85432" bIns="42716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" name="Rectangle 57"/>
          <p:cNvSpPr>
            <a:spLocks noChangeArrowheads="1"/>
          </p:cNvSpPr>
          <p:nvPr/>
        </p:nvSpPr>
        <p:spPr bwMode="auto">
          <a:xfrm>
            <a:off x="1" y="-12331"/>
            <a:ext cx="176625" cy="19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5432" tIns="42716" rIns="85432" bIns="42716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1" y="-12331"/>
            <a:ext cx="176625" cy="19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5432" tIns="42716" rIns="85432" bIns="42716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111125" y="1641475"/>
            <a:ext cx="2736850" cy="1436153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pPr lvl="0" eaLnBrk="0" hangingPunct="0">
              <a:spcAft>
                <a:spcPts val="600"/>
              </a:spcAft>
            </a:pPr>
            <a:r>
              <a:rPr lang="zh-CN" altLang="en-US" sz="800" b="1" dirty="0" bmk="">
                <a:latin typeface="Times New Roman" pitchFamily="18" charset="0"/>
                <a:cs typeface="Arial" pitchFamily="34" charset="0"/>
              </a:rPr>
              <a:t>硅胶套</a:t>
            </a:r>
          </a:p>
          <a:p>
            <a:pPr lvl="0" eaLnBrk="0" hangingPunct="0">
              <a:lnSpc>
                <a:spcPct val="120000"/>
              </a:lnSpc>
            </a:pPr>
            <a:r>
              <a:rPr lang="en-US" altLang="zh-CN" sz="700" dirty="0" bmk="">
                <a:latin typeface="+mn-lt"/>
                <a:ea typeface="+mn-ea"/>
                <a:cs typeface="Arial" pitchFamily="34" charset="0"/>
              </a:rPr>
              <a:t>PAT</a:t>
            </a:r>
            <a:r>
              <a:rPr lang="zh-CN" altLang="en-US" sz="700" dirty="0" bmk="">
                <a:latin typeface="+mn-lt"/>
                <a:ea typeface="+mn-ea"/>
                <a:cs typeface="Times New Roman" pitchFamily="18" charset="0"/>
              </a:rPr>
              <a:t>的</a:t>
            </a:r>
            <a:r>
              <a:rPr lang="zh-CN" altLang="en-US" sz="700" dirty="0" bmk="">
                <a:latin typeface="+mn-ea"/>
                <a:ea typeface="+mn-ea"/>
                <a:cs typeface="Times New Roman" pitchFamily="18" charset="0"/>
              </a:rPr>
              <a:t>外部保护套为硅胶材质，使用不当很容易被划伤或者破损。</a:t>
            </a:r>
            <a:endParaRPr lang="zh-CN" altLang="en-US" sz="700" dirty="0" bmk="">
              <a:latin typeface="+mn-ea"/>
              <a:ea typeface="+mn-ea"/>
              <a:cs typeface="宋体" pitchFamily="2" charset="-122"/>
            </a:endParaRPr>
          </a:p>
          <a:p>
            <a:pPr marL="228600" lvl="0" indent="-228600" eaLnBrk="0" hangingPunct="0">
              <a:lnSpc>
                <a:spcPct val="120000"/>
              </a:lnSpc>
              <a:buFont typeface="Wingdings" pitchFamily="2" charset="2"/>
              <a:buChar char="l"/>
            </a:pPr>
            <a:r>
              <a:rPr lang="zh-CN" altLang="en-US" sz="700" dirty="0" bmk="">
                <a:latin typeface="+mn-ea"/>
                <a:ea typeface="+mn-ea"/>
                <a:cs typeface="Times New Roman" pitchFamily="18" charset="0"/>
              </a:rPr>
              <a:t>请勿将硅胶套与尖锐物体接触摩擦。</a:t>
            </a:r>
            <a:endParaRPr lang="zh-CN" altLang="en-US" sz="700" dirty="0" bmk="">
              <a:latin typeface="+mn-ea"/>
              <a:ea typeface="+mn-ea"/>
              <a:cs typeface="宋体" pitchFamily="2" charset="-122"/>
            </a:endParaRPr>
          </a:p>
          <a:p>
            <a:pPr marL="228600" lvl="0" indent="-228600" eaLnBrk="0" hangingPunct="0">
              <a:lnSpc>
                <a:spcPct val="120000"/>
              </a:lnSpc>
              <a:buFont typeface="Wingdings" pitchFamily="2" charset="2"/>
              <a:buChar char="l"/>
            </a:pPr>
            <a:r>
              <a:rPr lang="zh-CN" altLang="en-US" sz="700" dirty="0" bmk="">
                <a:latin typeface="+mn-ea"/>
                <a:ea typeface="+mn-ea"/>
                <a:cs typeface="Times New Roman" pitchFamily="18" charset="0"/>
              </a:rPr>
              <a:t>硅胶经过多次拉伸会变形、松弛，因此避免频繁拆卸或者暴力撕扯硅胶套。</a:t>
            </a:r>
            <a:endParaRPr lang="zh-CN" altLang="en-US" sz="700" dirty="0" bmk="">
              <a:latin typeface="+mn-ea"/>
              <a:ea typeface="+mn-ea"/>
              <a:cs typeface="宋体" pitchFamily="2" charset="-122"/>
            </a:endParaRPr>
          </a:p>
          <a:p>
            <a:pPr marL="228600" lvl="0" indent="-228600" eaLnBrk="0" hangingPunct="0">
              <a:lnSpc>
                <a:spcPct val="120000"/>
              </a:lnSpc>
              <a:buFont typeface="Wingdings" pitchFamily="2" charset="2"/>
              <a:buChar char="l"/>
            </a:pPr>
            <a:r>
              <a:rPr lang="zh-CN" altLang="en-US" sz="700" dirty="0" bmk="">
                <a:latin typeface="+mn-ea"/>
                <a:ea typeface="+mn-ea"/>
                <a:cs typeface="Times New Roman" pitchFamily="18" charset="0"/>
              </a:rPr>
              <a:t>清除硅胶套上的污垢时，建议使用湿布轻拭或者使用牙刷配合少量牙膏或酒精轻刷，然后用清水擦净，不要长时间浸于水中或使用刷子猛刷，更不要拿吹风机高温吹干。</a:t>
            </a:r>
            <a:endParaRPr lang="zh-CN" altLang="en-US" sz="700" dirty="0" bmk="">
              <a:latin typeface="+mn-ea"/>
              <a:ea typeface="+mn-ea"/>
              <a:cs typeface="宋体" pitchFamily="2" charset="-122"/>
            </a:endParaRPr>
          </a:p>
          <a:p>
            <a:pPr marL="228600" lvl="0" indent="-228600" eaLnBrk="0" hangingPunct="0">
              <a:lnSpc>
                <a:spcPct val="120000"/>
              </a:lnSpc>
              <a:buFont typeface="Wingdings" pitchFamily="2" charset="2"/>
              <a:buChar char="l"/>
            </a:pPr>
            <a:r>
              <a:rPr lang="zh-CN" altLang="en-US" sz="700" dirty="0" bmk="">
                <a:latin typeface="+mn-ea"/>
                <a:ea typeface="+mn-ea"/>
                <a:cs typeface="Times New Roman" pitchFamily="18" charset="0"/>
              </a:rPr>
              <a:t>由于硅胶套易产生静电，很容易吸附灰尘、油污等异物，因此长期不用时尽量置于纸盒内，存放在阴凉干燥处。</a:t>
            </a:r>
            <a:endParaRPr lang="zh-CN" altLang="en-US" sz="700" dirty="0">
              <a:latin typeface="+mn-ea"/>
              <a:ea typeface="+mn-ea"/>
              <a:cs typeface="宋体" pitchFamily="2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11125" y="3899450"/>
            <a:ext cx="2736850" cy="331235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pPr marL="180000" lvl="0" indent="-180000" eaLnBrk="0" hangingPunct="0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l"/>
            </a:pPr>
            <a:r>
              <a:rPr lang="zh-CN" altLang="en-US" sz="700" dirty="0" bmk="">
                <a:latin typeface="Times New Roman" pitchFamily="18" charset="0"/>
                <a:cs typeface="Arial" pitchFamily="34" charset="0"/>
              </a:rPr>
              <a:t>禁止雷雨天使用该设备连接室外电调设备。</a:t>
            </a:r>
            <a:endParaRPr lang="en-US" altLang="zh-CN" sz="700" dirty="0" bmk="">
              <a:latin typeface="Times New Roman" pitchFamily="18" charset="0"/>
              <a:cs typeface="Arial" pitchFamily="34" charset="0"/>
            </a:endParaRPr>
          </a:p>
          <a:p>
            <a:pPr marL="180000" lvl="0" indent="-180000" eaLnBrk="0" hangingPunct="0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l"/>
            </a:pPr>
            <a:r>
              <a:rPr lang="zh-CN" altLang="en-US" sz="700" dirty="0" bmk="">
                <a:latin typeface="Times New Roman" pitchFamily="18" charset="0"/>
                <a:cs typeface="Arial" pitchFamily="34" charset="0"/>
              </a:rPr>
              <a:t>请勿在基站天线正在工作时靠近天线进行操作。 </a:t>
            </a:r>
          </a:p>
        </p:txBody>
      </p:sp>
      <p:sp>
        <p:nvSpPr>
          <p:cNvPr id="33" name="Rectangle 2"/>
          <p:cNvSpPr>
            <a:spLocks noChangeArrowheads="1"/>
          </p:cNvSpPr>
          <p:nvPr/>
        </p:nvSpPr>
        <p:spPr bwMode="auto">
          <a:xfrm>
            <a:off x="111125" y="3594650"/>
            <a:ext cx="2736850" cy="224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432" tIns="42716" rIns="85432" bIns="42716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zh-CN" altLang="en-US" sz="900" b="1" dirty="0">
                <a:latin typeface="黑体" pitchFamily="49" charset="-122"/>
                <a:ea typeface="黑体" pitchFamily="49" charset="-122"/>
              </a:rPr>
              <a:t>安全</a:t>
            </a:r>
            <a:endParaRPr lang="zh-CN" altLang="zh-CN" sz="9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4" name="Rectangle 1"/>
          <p:cNvSpPr>
            <a:spLocks noChangeArrowheads="1"/>
          </p:cNvSpPr>
          <p:nvPr/>
        </p:nvSpPr>
        <p:spPr bwMode="auto">
          <a:xfrm>
            <a:off x="111125" y="193675"/>
            <a:ext cx="2730500" cy="1048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CN" altLang="zh-CN" sz="800" b="1" dirty="0"/>
              <a:t>外表壳体</a:t>
            </a:r>
            <a:endParaRPr kumimoji="0" lang="en-US" altLang="zh-CN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pitchFamily="2" charset="-122"/>
                <a:cs typeface="Arial" pitchFamily="34" charset="0"/>
              </a:rPr>
              <a:t>PAT</a:t>
            </a:r>
            <a:r>
              <a:rPr kumimoji="0" lang="zh-CN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pitchFamily="2" charset="-122"/>
                <a:cs typeface="Times New Roman" pitchFamily="18" charset="0"/>
              </a:rPr>
              <a:t>的外表壳体为</a:t>
            </a:r>
            <a:r>
              <a:rPr kumimoji="0" lang="en-US" altLang="zh-CN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pitchFamily="2" charset="-122"/>
                <a:cs typeface="Arial" pitchFamily="34" charset="0"/>
              </a:rPr>
              <a:t>PC+</a:t>
            </a:r>
            <a:r>
              <a:rPr kumimoji="0" lang="en-US" altLang="zh-CN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宋体" pitchFamily="2" charset="-122"/>
                <a:cs typeface="Arial" pitchFamily="34" charset="0"/>
              </a:rPr>
              <a:t>ABS</a:t>
            </a:r>
            <a:r>
              <a:rPr kumimoji="0" lang="zh-CN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pitchFamily="2" charset="-122"/>
                <a:cs typeface="Times New Roman" pitchFamily="18" charset="0"/>
              </a:rPr>
              <a:t>材质，保护不当将可能容易被划伤或破损。</a:t>
            </a:r>
            <a:endParaRPr kumimoji="0" lang="zh-CN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宋体" pitchFamily="2" charset="-122"/>
              <a:cs typeface="宋体" pitchFamily="2" charset="-122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l"/>
              <a:tabLst/>
            </a:pPr>
            <a:r>
              <a:rPr kumimoji="0" lang="zh-CN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pitchFamily="2" charset="-122"/>
                <a:cs typeface="Times New Roman" pitchFamily="18" charset="0"/>
              </a:rPr>
              <a:t>请</a:t>
            </a:r>
            <a:r>
              <a:rPr kumimoji="0" lang="zh-CN" altLang="en-US" sz="7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pitchFamily="2" charset="-122"/>
                <a:cs typeface="Times New Roman" pitchFamily="18" charset="0"/>
              </a:rPr>
              <a:t>勿在运输或使用过程中剧烈砸摔或撞击。</a:t>
            </a:r>
            <a:endParaRPr kumimoji="0" lang="zh-CN" altLang="en-US" sz="700" b="0" i="0" u="none" strike="noStrike" cap="none" normalizeH="0" baseline="0" dirty="0" bmk="">
              <a:ln>
                <a:noFill/>
              </a:ln>
              <a:solidFill>
                <a:schemeClr val="tx1"/>
              </a:solidFill>
              <a:effectLst/>
              <a:latin typeface="+mn-lt"/>
              <a:ea typeface="宋体" pitchFamily="2" charset="-122"/>
              <a:cs typeface="宋体" pitchFamily="2" charset="-122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l"/>
              <a:tabLst/>
            </a:pPr>
            <a:r>
              <a:rPr kumimoji="0" lang="zh-CN" altLang="en-US" sz="7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pitchFamily="2" charset="-122"/>
                <a:cs typeface="Times New Roman" pitchFamily="18" charset="0"/>
              </a:rPr>
              <a:t>如果需要在攀爬到高处使用</a:t>
            </a:r>
            <a:r>
              <a:rPr kumimoji="0" lang="en-US" altLang="zh-CN" sz="7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pitchFamily="2" charset="-122"/>
                <a:cs typeface="Times New Roman" pitchFamily="18" charset="0"/>
              </a:rPr>
              <a:t>PAT</a:t>
            </a:r>
            <a:r>
              <a:rPr kumimoji="0" lang="zh-CN" altLang="en-US" sz="7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pitchFamily="2" charset="-122"/>
                <a:cs typeface="Times New Roman" pitchFamily="18" charset="0"/>
              </a:rPr>
              <a:t>，建议使用挂绳固定好</a:t>
            </a:r>
            <a:r>
              <a:rPr kumimoji="0" lang="en-US" altLang="zh-CN" sz="7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pitchFamily="2" charset="-122"/>
                <a:cs typeface="Times New Roman" pitchFamily="18" charset="0"/>
              </a:rPr>
              <a:t>PAT</a:t>
            </a:r>
            <a:r>
              <a:rPr kumimoji="0" lang="zh-CN" altLang="en-US" sz="7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pitchFamily="2" charset="-122"/>
                <a:cs typeface="Times New Roman" pitchFamily="18" charset="0"/>
              </a:rPr>
              <a:t>，或者使用挎包装好</a:t>
            </a:r>
            <a:r>
              <a:rPr kumimoji="0" lang="en-US" altLang="zh-CN" sz="7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pitchFamily="2" charset="-122"/>
                <a:cs typeface="Times New Roman" pitchFamily="18" charset="0"/>
              </a:rPr>
              <a:t>PAT</a:t>
            </a:r>
            <a:r>
              <a:rPr kumimoji="0" lang="zh-CN" altLang="en-US" sz="7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pitchFamily="2" charset="-122"/>
                <a:cs typeface="Times New Roman" pitchFamily="18" charset="0"/>
              </a:rPr>
              <a:t>，避免</a:t>
            </a:r>
            <a:r>
              <a:rPr kumimoji="0" lang="en-US" altLang="zh-CN" sz="7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pitchFamily="2" charset="-122"/>
                <a:cs typeface="Times New Roman" pitchFamily="18" charset="0"/>
              </a:rPr>
              <a:t>PAT</a:t>
            </a:r>
            <a:r>
              <a:rPr kumimoji="0" lang="zh-CN" altLang="en-US" sz="7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pitchFamily="2" charset="-122"/>
                <a:cs typeface="Times New Roman" pitchFamily="18" charset="0"/>
              </a:rPr>
              <a:t>坠落摔坏。</a:t>
            </a:r>
            <a:endParaRPr kumimoji="0" lang="zh-CN" altLang="en-US" sz="700" b="0" i="0" u="none" strike="noStrike" cap="none" normalizeH="0" baseline="0" dirty="0" bmk="">
              <a:ln>
                <a:noFill/>
              </a:ln>
              <a:solidFill>
                <a:schemeClr val="tx1"/>
              </a:solidFill>
              <a:effectLst/>
              <a:latin typeface="+mn-lt"/>
              <a:ea typeface="宋体" pitchFamily="2" charset="-122"/>
              <a:cs typeface="宋体" pitchFamily="2" charset="-122"/>
            </a:endParaRPr>
          </a:p>
          <a:p>
            <a:pPr marL="228600" lvl="0" indent="-228600" eaLnBrk="0" hangingPunct="0">
              <a:lnSpc>
                <a:spcPct val="120000"/>
              </a:lnSpc>
              <a:buFont typeface="Wingdings" pitchFamily="2" charset="2"/>
              <a:buChar char="l"/>
            </a:pPr>
            <a:r>
              <a:rPr kumimoji="0" lang="en-US" altLang="zh-CN" sz="7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pitchFamily="2" charset="-122"/>
                <a:cs typeface="Times New Roman" pitchFamily="18" charset="0"/>
              </a:rPr>
              <a:t>PAT</a:t>
            </a:r>
            <a:r>
              <a:rPr kumimoji="0" lang="zh-CN" altLang="en-US" sz="7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pitchFamily="2" charset="-122"/>
                <a:cs typeface="Times New Roman" pitchFamily="18" charset="0"/>
              </a:rPr>
              <a:t>使</a:t>
            </a:r>
            <a:r>
              <a:rPr kumimoji="0" lang="zh-CN" altLang="en-US" sz="700" b="0" i="0" u="none" strike="noStrike" cap="none" normalizeH="0" baseline="0" dirty="0" bmk="">
                <a:ln>
                  <a:noFill/>
                </a:ln>
                <a:effectLst/>
                <a:latin typeface="+mn-lt"/>
                <a:ea typeface="宋体" pitchFamily="2" charset="-122"/>
                <a:cs typeface="Times New Roman" pitchFamily="18" charset="0"/>
              </a:rPr>
              <a:t>用完后，请将各个接头用保护帽封</a:t>
            </a:r>
            <a:r>
              <a:rPr kumimoji="0" lang="zh-CN" altLang="en-US" sz="7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宋体" pitchFamily="2" charset="-122"/>
                <a:cs typeface="Times New Roman" pitchFamily="18" charset="0"/>
              </a:rPr>
              <a:t>好，</a:t>
            </a:r>
            <a:r>
              <a:rPr lang="zh-CN" altLang="en-US" sz="700" dirty="0" bmk="">
                <a:cs typeface="Times New Roman" pitchFamily="18" charset="0"/>
              </a:rPr>
              <a:t>避免异物进入</a:t>
            </a:r>
            <a:r>
              <a:rPr lang="en-US" altLang="zh-CN" sz="700" dirty="0" bmk="">
                <a:cs typeface="Times New Roman" pitchFamily="18" charset="0"/>
              </a:rPr>
              <a:t>PAT</a:t>
            </a:r>
            <a:r>
              <a:rPr lang="zh-CN" altLang="en-US" sz="700" dirty="0" bmk="">
                <a:cs typeface="Times New Roman" pitchFamily="18" charset="0"/>
              </a:rPr>
              <a:t>内部</a:t>
            </a:r>
            <a:r>
              <a:rPr lang="zh-CN" altLang="en-US" sz="700" dirty="0" bmk="">
                <a:latin typeface="+mn-lt"/>
                <a:cs typeface="Times New Roman" pitchFamily="18" charset="0"/>
              </a:rPr>
              <a:t>。</a:t>
            </a:r>
            <a:endParaRPr kumimoji="0" lang="zh-CN" altLang="en-US" sz="700" b="1" i="0" u="none" strike="noStrike" cap="none" normalizeH="0" baseline="0" dirty="0" bmk="">
              <a:ln>
                <a:noFill/>
              </a:ln>
              <a:solidFill>
                <a:schemeClr val="tx1"/>
              </a:solidFill>
              <a:effectLst/>
              <a:latin typeface="+mn-lt"/>
              <a:ea typeface="宋体" pitchFamily="2" charset="-122"/>
              <a:cs typeface="Arial" pitchFamily="3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323975" y="4927601"/>
            <a:ext cx="219932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9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默认设计模板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75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75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SimSun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13853</TotalTime>
  <Words>1546</Words>
  <Application>Microsoft Office PowerPoint</Application>
  <PresentationFormat>自定义</PresentationFormat>
  <Paragraphs>171</Paragraphs>
  <Slides>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0" baseType="lpstr">
      <vt:lpstr>Aparajita</vt:lpstr>
      <vt:lpstr>Dotum</vt:lpstr>
      <vt:lpstr>黑体</vt:lpstr>
      <vt:lpstr>楷体</vt:lpstr>
      <vt:lpstr>宋体</vt:lpstr>
      <vt:lpstr>宋体</vt:lpstr>
      <vt:lpstr>Arial</vt:lpstr>
      <vt:lpstr>Calibri</vt:lpstr>
      <vt:lpstr>Times New Roman</vt:lpstr>
      <vt:lpstr>Wingdings</vt:lpstr>
      <vt:lpstr>默认设计模板</vt:lpstr>
      <vt:lpstr>PowerPoint 演示文稿</vt:lpstr>
      <vt:lpstr>PowerPoint 演示文稿</vt:lpstr>
      <vt:lpstr>PowerPoint 演示文稿</vt:lpstr>
      <vt:lpstr>PAT操作流程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Zhangyaju</dc:creator>
  <cp:lastModifiedBy>Guangming Li(LUXSHARE-ICT)</cp:lastModifiedBy>
  <cp:revision>984</cp:revision>
  <cp:lastPrinted>1601-01-01T00:00:00Z</cp:lastPrinted>
  <dcterms:created xsi:type="dcterms:W3CDTF">1601-01-01T00:00:00Z</dcterms:created>
  <dcterms:modified xsi:type="dcterms:W3CDTF">2021-11-19T08:03:49Z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_ms_pID_725343">
    <vt:lpwstr>(3)nbJ9kLPKrvnbBwZjhMuTiWoCUoEJ2c8Vd6Yj37K8rSE2uA7Gj2Wu9Uv4I1xS6NZ0sDfJZ4fi
R79hn92cOp2UIYZjgYXBs8daXzSgyEFKh4Ui2iB4OwcAOe9tP9rnuJc1KlD+tEo/zWmAs7PA
b7EoQZxIMad9GNlSyGELFmqGohVwBdUS7jyg5eJEnRKKXvvWvrJpfQmtm8G8JrnzdCQ5mXJG
6p6rRdA/wkpQv0BqBWKxc</vt:lpwstr>
  </property>
  <property fmtid="{D5CDD505-2E9C-101B-9397-08002B2CF9AE}" pid="4" name="_ms_pID_7253431">
    <vt:lpwstr>8IBwNiBrm38wpzwa9+KluDoAmqkk3cimmSgv143Idy7oW1+/gxQ
5z5boXYML1yKEihqFHHuORkIPi/w2wHkVnDf0AaVv4/ziIUvmU/0kOC6jAwlSMRyd7FCmr/1
eU7Hd6w6Q/PfoVobmas9C4oot8vbmeWF7cukx6uMPZuDqeE2vtuU3eGyI0xHpA3UISz9ncNi
Nghp6ZAHe62ulSeW7fiuQEnUBlB4MzKzGVb4OCAa9/</vt:lpwstr>
  </property>
  <property fmtid="{D5CDD505-2E9C-101B-9397-08002B2CF9AE}" pid="5" name="_ms_pID_7253432">
    <vt:lpwstr>r+4FZqzZ9mdHHfrIb081TfD/9vXidO
+GbHBBo7c6d2SgJ3k62CrPugp1l/ikiDChMzPTicLp1Sgf/W0h8KmZtMePgaUmmhuPYOdZ3H
qCBVPy8W+RMS8h1gdKe4Mw==</vt:lpwstr>
  </property>
  <property fmtid="{D5CDD505-2E9C-101B-9397-08002B2CF9AE}" pid="6" name="_2015_ms_pID_725343">
    <vt:lpwstr>(3)m3ehI/X0mG4xrdrwtprjuFSKu+hqz8jidAUHFZ0JRzYunTmQC6QiN58qV3OaGqa2oRIRjEMo
W3Jc1XjALQhzfxqBeCXywq36TfQM3e6svUZXophbiJznhX1yf9WGB/e0ybqruoG1t8jU9rqB
hJNyjZzwHrVVvEHVc+o8e79ofPrYzMewrhf09snMRtuoF0UKzLJ8TgBS0yE7qAfqyTdOhm3a
dVlZ7dO62PCHSP4ZeY</vt:lpwstr>
  </property>
  <property fmtid="{D5CDD505-2E9C-101B-9397-08002B2CF9AE}" pid="7" name="_2015_ms_pID_7253431">
    <vt:lpwstr>R/RmZdlLMYGvV2Do9aCUwQ4UtYy6f+ysToo5aQjMCCKpIu+HMZe7PF
VsqSTuN7GlGrZlz6Zyw6EB56F8gZ9Xzsfkz/TO5UtQm5t4WLQOrbrBuzIqx5IhgBDhwa2ruA
mUUlZXsaIu4lVMZZ76ysyG2hPDsPD4Fstx+M17nJK4lcRXxAv5Gc71N1dsibrzbljbrPGQvP
0DGyQXq9JWoiz0gxY8JQrnaFJ4NNQktWJmxe</vt:lpwstr>
  </property>
  <property fmtid="{D5CDD505-2E9C-101B-9397-08002B2CF9AE}" pid="8" name="_2015_ms_pID_7253432">
    <vt:lpwstr>Yw==</vt:lpwstr>
  </property>
  <property fmtid="{D5CDD505-2E9C-101B-9397-08002B2CF9AE}" pid="9" name="_readonly">
    <vt:lpwstr/>
  </property>
  <property fmtid="{D5CDD505-2E9C-101B-9397-08002B2CF9AE}" pid="10" name="_change">
    <vt:lpwstr/>
  </property>
  <property fmtid="{D5CDD505-2E9C-101B-9397-08002B2CF9AE}" pid="11" name="_full-control">
    <vt:lpwstr/>
  </property>
  <property fmtid="{D5CDD505-2E9C-101B-9397-08002B2CF9AE}" pid="12" name="sflag">
    <vt:lpwstr>1630730301</vt:lpwstr>
  </property>
</Properties>
</file>